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72" r:id="rId4"/>
    <p:sldId id="258" r:id="rId5"/>
    <p:sldId id="271" r:id="rId6"/>
    <p:sldId id="257" r:id="rId7"/>
    <p:sldId id="263" r:id="rId8"/>
    <p:sldId id="265" r:id="rId9"/>
    <p:sldId id="266" r:id="rId10"/>
    <p:sldId id="268" r:id="rId11"/>
    <p:sldId id="267" r:id="rId12"/>
    <p:sldId id="260" r:id="rId13"/>
    <p:sldId id="274" r:id="rId14"/>
    <p:sldId id="264" r:id="rId15"/>
    <p:sldId id="269" r:id="rId16"/>
    <p:sldId id="270" r:id="rId17"/>
    <p:sldId id="273" r:id="rId18"/>
    <p:sldId id="26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958" userDrawn="1">
          <p15:clr>
            <a:srgbClr val="A4A3A4"/>
          </p15:clr>
        </p15:guide>
        <p15:guide id="4" pos="5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92" y="792"/>
      </p:cViewPr>
      <p:guideLst>
        <p:guide orient="horz" pos="2160"/>
        <p:guide pos="3840"/>
        <p:guide orient="horz" pos="958"/>
        <p:guide pos="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8641D-43ED-42B8-96D7-20F5655854B7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8FC8C-3F4B-4780-ABD7-81AE1DA81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96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714A2-C81C-A40E-66F6-E46841DE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EBB2A4-C051-DB03-2163-81F9FCBA6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A86D7-2774-5388-BB99-40C224EF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D842-5BFE-4A69-9B5C-91B1C1E61C9E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26C65-A8D1-1958-812F-DF861583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024497-7A60-06BA-BAD6-A616C5C01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25568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3BEE9-13F1-85FF-AFC4-4A51121C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3BE350-931D-4938-0B7D-3A62F2074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C0D282-8874-716D-89D0-5CE96139A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1BF7-2B2B-4DC1-8AC3-901D0284474C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CFF088-2489-1CB8-1F67-2A357DFF4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D27241-128F-588B-0DBF-793FBBA57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2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4E5079-1DD4-3983-FF05-7E4F881A28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522181-B98B-7DF0-2A66-2CE94D4C2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16220F-A0DE-1D4A-C5C5-F90E5D44E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2AB9E-65E9-4CF0-B6DD-15FC3987DF08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5317C9-E5F2-E601-4A09-CE9E7B5C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158BB-84AC-E8BE-5842-BFDE37D5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07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9ACCE-DD46-BED4-F922-2916F5816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C3CE4D-61F1-A391-738C-CEFB70C19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45AC53-39C0-8185-AB56-FEBF86AA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8D379-50B1-40A1-8077-CAA7A895FE6E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249CDA-40AC-800F-6C8D-ABEDD886B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ECB62-47FD-3D90-EDC6-3105CA57F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B85E52FE-3258-4B56-976C-0132B6B2617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59E110-FAD7-F0BC-9C81-A792131F34B9}"/>
              </a:ext>
            </a:extLst>
          </p:cNvPr>
          <p:cNvCxnSpPr/>
          <p:nvPr userDrawn="1"/>
        </p:nvCxnSpPr>
        <p:spPr>
          <a:xfrm>
            <a:off x="838200" y="1273216"/>
            <a:ext cx="1051560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870886-ADA9-E392-FF1F-54BDFDF6C68B}"/>
              </a:ext>
            </a:extLst>
          </p:cNvPr>
          <p:cNvCxnSpPr/>
          <p:nvPr userDrawn="1"/>
        </p:nvCxnSpPr>
        <p:spPr>
          <a:xfrm>
            <a:off x="838200" y="6176963"/>
            <a:ext cx="1051560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53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0DB90-6D09-0B27-574F-3EFB611E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451674-89F0-3975-2F60-0CFF78A2B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D8423-41C7-64F2-4AA9-564D54CBF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C198-6AB8-45E5-872B-600EF3F6DDA7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26A38-78E2-72FB-0091-D0447BF84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B43774-19C0-1ED6-AB82-902729FB3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506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0287D-EBC4-B60C-0ABA-6DCC529D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4BF31-002A-95BA-77F2-97911CE41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9EB224-CDCB-E296-A76A-62E8CF289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9132F9-07C5-B735-8E43-F0A374B2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AB8A-B082-41EA-A391-175254583E01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4D17D9-850F-8E5B-D000-D6839836D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44D873-DBC2-C56D-6ED2-77A7BCDBF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156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4A69E-DDCB-F836-E54B-9B761A93B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0B6D72-F693-8A26-732C-EB17C4B7E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262D32-414E-D31C-1EA1-E27252EEE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BE2740-1DC4-9381-BC81-072F0C5E8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9DE1CA-595C-0EAE-D0A4-EE6E9950F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C70478-9DC6-520D-B8F7-938C50CD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97DC-FD6E-4E02-80F5-D7ADE4A17D89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7E516D-431B-E0B4-FE64-FB31FB5D8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6B04BE-2D90-CEFF-7AAF-AB4E02ABF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170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B25AD-AB43-2B65-5058-889683B91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3E155A-ED70-2272-0B47-6BB269D0D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47DE-AD18-4F33-9BD0-A25B07490096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FF2B58-A4C5-DFF3-662D-B9A36DD15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021EDF-A67E-8E8A-1F6E-C90A0C0C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99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34857F-0EC1-8601-A66C-FBEB6462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78526-FB75-4094-9957-E3BDEFC11367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99112C-0D27-4347-A414-6AD3C2EBF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28AC03-A008-00CF-EBCE-427081DF7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48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16E4F-63B4-6DF1-ACC4-4C304D028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4A20EB-61B6-496A-75B8-F2E446F0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63078F-C300-54BA-7811-72CC26127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5F906D-A642-5CBD-9434-B63C95385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DE617-A24D-4257-9687-83544652AC6F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34B48A-745E-F4DF-6CD8-8AA4ACCF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D8F36C-21D0-BF71-E076-0E4B1F560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85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5D162-ABB4-9BAE-2D0F-6FF4F9FE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523638-CEDD-ACA6-1EA2-6F21BDA33B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D16137-3C7B-B32C-3253-E7D0D5B90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7E79F3-B3A6-31E8-D8A3-E03F4319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766-FE56-4E2A-8488-114E1D2B659A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395299-CACB-D8A1-D949-9A9E3C703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FC053C-A134-9DE9-441C-4EC120E0C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00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5EC318-D43D-29D0-343A-E69EBB45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56DDAC-839C-8EB7-0F46-C06FE95AA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821D9E-CD9F-FC8A-A555-2A773AE5D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F32BE-58D8-4988-AAD8-600723EDE219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C11D44-6041-D356-6E57-6EF994840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4F0F79-C253-AC5B-B2D0-1B12C3620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&lt;#&gt;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825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8" Type="http://schemas.openxmlformats.org/officeDocument/2006/relationships/image" Target="../media/image21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0D5AF-801F-AC33-26A4-89CC51274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13306"/>
            <a:ext cx="9144000" cy="1010603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Fast and Efficient Bipartite Graph Compression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817645-EABD-16B3-019F-105A8C675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32094"/>
            <a:ext cx="9144000" cy="538478"/>
          </a:xfrm>
        </p:spPr>
        <p:txBody>
          <a:bodyPr/>
          <a:lstStyle/>
          <a:p>
            <a:r>
              <a:rPr lang="en-US" altLang="ko-KR" dirty="0" err="1"/>
              <a:t>Jongjin</a:t>
            </a:r>
            <a:r>
              <a:rPr lang="en-US" altLang="ko-KR" dirty="0"/>
              <a:t> Kim, </a:t>
            </a:r>
            <a:r>
              <a:rPr lang="en-US" altLang="ko-KR" dirty="0" err="1"/>
              <a:t>Kahyun</a:t>
            </a:r>
            <a:r>
              <a:rPr lang="en-US" altLang="ko-KR" dirty="0"/>
              <a:t> Park, Jaemin Park, </a:t>
            </a:r>
            <a:r>
              <a:rPr lang="en-US" altLang="ko-KR" dirty="0" err="1"/>
              <a:t>Jaeri</a:t>
            </a:r>
            <a:r>
              <a:rPr lang="en-US" altLang="ko-KR" dirty="0"/>
              <a:t> Lee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A77BE7D-6E13-EF8B-F93F-F21B1DADE1A1}"/>
              </a:ext>
            </a:extLst>
          </p:cNvPr>
          <p:cNvSpPr txBox="1">
            <a:spLocks/>
          </p:cNvSpPr>
          <p:nvPr/>
        </p:nvSpPr>
        <p:spPr>
          <a:xfrm>
            <a:off x="1524000" y="3758891"/>
            <a:ext cx="9144000" cy="484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Progress Report</a:t>
            </a:r>
            <a:endParaRPr lang="ko-KR" altLang="en-US" sz="28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825DC22-ABBD-70DA-359E-82368C3FB139}"/>
              </a:ext>
            </a:extLst>
          </p:cNvPr>
          <p:cNvSpPr txBox="1">
            <a:spLocks/>
          </p:cNvSpPr>
          <p:nvPr/>
        </p:nvSpPr>
        <p:spPr>
          <a:xfrm>
            <a:off x="1524000" y="1527859"/>
            <a:ext cx="9144000" cy="471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Fall 2022, ADM</a:t>
            </a:r>
            <a:r>
              <a:rPr lang="ko-KR" altLang="en-US" sz="1800" dirty="0"/>
              <a:t> </a:t>
            </a:r>
            <a:r>
              <a:rPr lang="en-US" altLang="ko-KR" sz="1800" dirty="0"/>
              <a:t>Final Project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34728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DCA52-823F-44DD-B45A-0FE944AF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 (4)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09494D0-D518-4101-BB5A-7E8EF2E71D19}"/>
              </a:ext>
            </a:extLst>
          </p:cNvPr>
          <p:cNvSpPr txBox="1">
            <a:spLocks/>
          </p:cNvSpPr>
          <p:nvPr/>
        </p:nvSpPr>
        <p:spPr>
          <a:xfrm>
            <a:off x="838200" y="1530982"/>
            <a:ext cx="10515600" cy="5010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>
                <a:solidFill>
                  <a:srgbClr val="002060"/>
                </a:solidFill>
              </a:rPr>
              <a:t>Idea 3: Bucket Shingle Ordering (BSO)</a:t>
            </a:r>
            <a:endParaRPr lang="ko-KR" altLang="en-US" sz="3200"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0DA52A4-27B2-437B-9BF8-6D83C4C20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333426"/>
              </p:ext>
            </p:extLst>
          </p:nvPr>
        </p:nvGraphicFramePr>
        <p:xfrm>
          <a:off x="1706312" y="2549933"/>
          <a:ext cx="288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266310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017960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88147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217718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428674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013592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196211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737150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71829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951C17-B640-41BB-B0F7-8A22639E8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593306"/>
              </p:ext>
            </p:extLst>
          </p:nvPr>
        </p:nvGraphicFramePr>
        <p:xfrm>
          <a:off x="1706312" y="3711475"/>
          <a:ext cx="288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266310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017960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88147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217718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428674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013592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196211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737150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71829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CA036E-5392-427E-AA68-33850A360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456949"/>
              </p:ext>
            </p:extLst>
          </p:nvPr>
        </p:nvGraphicFramePr>
        <p:xfrm>
          <a:off x="1706312" y="3109760"/>
          <a:ext cx="288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266310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017960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88147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217718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428674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013592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196211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737150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71829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7E5977-A4FD-4724-812E-3D06523BB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02959"/>
              </p:ext>
            </p:extLst>
          </p:nvPr>
        </p:nvGraphicFramePr>
        <p:xfrm>
          <a:off x="1706312" y="4294925"/>
          <a:ext cx="288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266310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017960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88147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217718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428674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013592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196211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737150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1829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F7B072B-721B-4FEE-ABA6-B84E7AEA0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903686"/>
              </p:ext>
            </p:extLst>
          </p:nvPr>
        </p:nvGraphicFramePr>
        <p:xfrm>
          <a:off x="1706312" y="4876589"/>
          <a:ext cx="288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266310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017960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88147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217718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428674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013592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196211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737150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1829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58288CD-D93F-4A76-A29D-8D705072DC9D}"/>
              </a:ext>
            </a:extLst>
          </p:cNvPr>
          <p:cNvSpPr txBox="1"/>
          <p:nvPr/>
        </p:nvSpPr>
        <p:spPr>
          <a:xfrm>
            <a:off x="1230062" y="254636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876F58-7DA1-42AB-8993-F2F2BC77E945}"/>
              </a:ext>
            </a:extLst>
          </p:cNvPr>
          <p:cNvSpPr txBox="1"/>
          <p:nvPr/>
        </p:nvSpPr>
        <p:spPr>
          <a:xfrm>
            <a:off x="1230062" y="3709689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6D8A1A-6857-4FD0-BB19-D7AF9C90B61F}"/>
              </a:ext>
            </a:extLst>
          </p:cNvPr>
          <p:cNvSpPr txBox="1"/>
          <p:nvPr/>
        </p:nvSpPr>
        <p:spPr>
          <a:xfrm>
            <a:off x="1230062" y="310976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219D52-4BC5-4139-AF4F-CA49F5AD0C73}"/>
              </a:ext>
            </a:extLst>
          </p:cNvPr>
          <p:cNvSpPr txBox="1"/>
          <p:nvPr/>
        </p:nvSpPr>
        <p:spPr>
          <a:xfrm>
            <a:off x="1230062" y="429492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6B5D7D-643A-41B4-8B04-77230B014DA6}"/>
              </a:ext>
            </a:extLst>
          </p:cNvPr>
          <p:cNvSpPr txBox="1"/>
          <p:nvPr/>
        </p:nvSpPr>
        <p:spPr>
          <a:xfrm>
            <a:off x="1230062" y="48687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50AAC76-CA04-4086-B3B3-E29261EF1BF0}"/>
              </a:ext>
            </a:extLst>
          </p:cNvPr>
          <p:cNvCxnSpPr>
            <a:cxnSpLocks/>
          </p:cNvCxnSpPr>
          <p:nvPr/>
        </p:nvCxnSpPr>
        <p:spPr>
          <a:xfrm>
            <a:off x="2423862" y="2175564"/>
            <a:ext cx="0" cy="346323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C9F03BF-BEAD-4700-A769-E083C1C374C0}"/>
              </a:ext>
            </a:extLst>
          </p:cNvPr>
          <p:cNvCxnSpPr>
            <a:cxnSpLocks/>
          </p:cNvCxnSpPr>
          <p:nvPr/>
        </p:nvCxnSpPr>
        <p:spPr>
          <a:xfrm>
            <a:off x="3146312" y="2175564"/>
            <a:ext cx="0" cy="346323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F6CDA1B-B3E4-4EDA-8661-375544DCB30C}"/>
              </a:ext>
            </a:extLst>
          </p:cNvPr>
          <p:cNvCxnSpPr>
            <a:cxnSpLocks/>
          </p:cNvCxnSpPr>
          <p:nvPr/>
        </p:nvCxnSpPr>
        <p:spPr>
          <a:xfrm>
            <a:off x="3863862" y="2175564"/>
            <a:ext cx="0" cy="346323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3B36DC-1873-4E37-A346-ED812BCAB238}"/>
              </a:ext>
            </a:extLst>
          </p:cNvPr>
          <p:cNvSpPr txBox="1"/>
          <p:nvPr/>
        </p:nvSpPr>
        <p:spPr>
          <a:xfrm>
            <a:off x="1906986" y="20931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D481C3-0581-42C6-BBE0-B5FCBC1C3E95}"/>
              </a:ext>
            </a:extLst>
          </p:cNvPr>
          <p:cNvSpPr txBox="1"/>
          <p:nvPr/>
        </p:nvSpPr>
        <p:spPr>
          <a:xfrm>
            <a:off x="2626985" y="20931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5C1BA0-7857-4B13-9802-D6506A1B3583}"/>
              </a:ext>
            </a:extLst>
          </p:cNvPr>
          <p:cNvSpPr txBox="1"/>
          <p:nvPr/>
        </p:nvSpPr>
        <p:spPr>
          <a:xfrm>
            <a:off x="3354336" y="20931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E1AD82-9568-4E9F-818F-2C96F6FCD8A8}"/>
              </a:ext>
            </a:extLst>
          </p:cNvPr>
          <p:cNvSpPr txBox="1"/>
          <p:nvPr/>
        </p:nvSpPr>
        <p:spPr>
          <a:xfrm>
            <a:off x="4081687" y="20931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DE18A2-B4C0-4405-A3A1-877ADF707AC8}"/>
              </a:ext>
            </a:extLst>
          </p:cNvPr>
          <p:cNvSpPr txBox="1"/>
          <p:nvPr/>
        </p:nvSpPr>
        <p:spPr>
          <a:xfrm>
            <a:off x="884647" y="2096925"/>
            <a:ext cx="984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blk </a:t>
            </a:r>
            <a:r>
              <a:rPr lang="en-US" altLang="ko-KR" dirty="0" err="1"/>
              <a:t>ord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E3FB9E-CFCD-46C6-A48B-DA3FC32D71E4}"/>
              </a:ext>
            </a:extLst>
          </p:cNvPr>
          <p:cNvSpPr txBox="1"/>
          <p:nvPr/>
        </p:nvSpPr>
        <p:spPr>
          <a:xfrm>
            <a:off x="4684781" y="2546361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2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0E3511-0E95-45B9-8164-7F9E90F6C9A0}"/>
              </a:ext>
            </a:extLst>
          </p:cNvPr>
          <p:cNvSpPr txBox="1"/>
          <p:nvPr/>
        </p:nvSpPr>
        <p:spPr>
          <a:xfrm>
            <a:off x="4684781" y="3709689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2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178EA-DBA3-40D8-9386-991BA9C79BA5}"/>
              </a:ext>
            </a:extLst>
          </p:cNvPr>
          <p:cNvSpPr txBox="1"/>
          <p:nvPr/>
        </p:nvSpPr>
        <p:spPr>
          <a:xfrm>
            <a:off x="4684781" y="310976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A816C8-C67B-42E9-80F2-54D9DB9A91BD}"/>
              </a:ext>
            </a:extLst>
          </p:cNvPr>
          <p:cNvSpPr txBox="1"/>
          <p:nvPr/>
        </p:nvSpPr>
        <p:spPr>
          <a:xfrm>
            <a:off x="4684781" y="4294925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DA2A96-AD36-4F6A-9720-3B1601FA6E05}"/>
              </a:ext>
            </a:extLst>
          </p:cNvPr>
          <p:cNvSpPr txBox="1"/>
          <p:nvPr/>
        </p:nvSpPr>
        <p:spPr>
          <a:xfrm>
            <a:off x="4684781" y="4868786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3887D0-96B1-4246-8C8C-02EED68AA9AA}"/>
              </a:ext>
            </a:extLst>
          </p:cNvPr>
          <p:cNvSpPr txBox="1"/>
          <p:nvPr/>
        </p:nvSpPr>
        <p:spPr>
          <a:xfrm>
            <a:off x="2062638" y="5648201"/>
            <a:ext cx="218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(1) bucket </a:t>
            </a:r>
            <a:r>
              <a:rPr lang="en-US" altLang="ko-KR" dirty="0" err="1"/>
              <a:t>minhash</a:t>
            </a:r>
            <a:endParaRPr lang="ko-KR" altLang="en-US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8556588B-C933-4BC8-A389-3727B1041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292514"/>
              </p:ext>
            </p:extLst>
          </p:nvPr>
        </p:nvGraphicFramePr>
        <p:xfrm>
          <a:off x="7141912" y="3713261"/>
          <a:ext cx="288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266310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017960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88147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217718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428674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013592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196211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737150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718290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E9B8CA28-87BA-4D4E-AE76-F29E2FBB6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604798"/>
              </p:ext>
            </p:extLst>
          </p:nvPr>
        </p:nvGraphicFramePr>
        <p:xfrm>
          <a:off x="7141912" y="4294925"/>
          <a:ext cx="288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266310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017960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88147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217718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428674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013592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196211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737150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718290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D39FF8E-A324-4D7C-BC91-AFE81E1DA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785603"/>
              </p:ext>
            </p:extLst>
          </p:nvPr>
        </p:nvGraphicFramePr>
        <p:xfrm>
          <a:off x="7141912" y="2542081"/>
          <a:ext cx="288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266310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017960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88147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217718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428674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013592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196211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737150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718290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AD7ED0D0-0757-4267-A124-07F1EC4DB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040685"/>
              </p:ext>
            </p:extLst>
          </p:nvPr>
        </p:nvGraphicFramePr>
        <p:xfrm>
          <a:off x="7141912" y="3157220"/>
          <a:ext cx="288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266310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017960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88147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217718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428674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013592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196211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737150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18290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8693C7DE-EF41-4CA9-A817-1155F61A3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530432"/>
              </p:ext>
            </p:extLst>
          </p:nvPr>
        </p:nvGraphicFramePr>
        <p:xfrm>
          <a:off x="7141912" y="4876589"/>
          <a:ext cx="288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2266310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017960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288147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217718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428674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013592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196211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737150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18290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3BE0DAA8-B481-4B14-B1AE-AAE1CA75F626}"/>
              </a:ext>
            </a:extLst>
          </p:cNvPr>
          <p:cNvSpPr txBox="1"/>
          <p:nvPr/>
        </p:nvSpPr>
        <p:spPr>
          <a:xfrm>
            <a:off x="10208962" y="25463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73B12D-421D-4940-90F1-3996BAB7097E}"/>
              </a:ext>
            </a:extLst>
          </p:cNvPr>
          <p:cNvSpPr txBox="1"/>
          <p:nvPr/>
        </p:nvSpPr>
        <p:spPr>
          <a:xfrm>
            <a:off x="10208962" y="312981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CA13F0-568B-48FF-8385-7FDC495CB9B5}"/>
              </a:ext>
            </a:extLst>
          </p:cNvPr>
          <p:cNvSpPr txBox="1"/>
          <p:nvPr/>
        </p:nvSpPr>
        <p:spPr>
          <a:xfrm>
            <a:off x="10208962" y="371326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71D9AB-E248-42A3-B6AD-0000FBCD891C}"/>
              </a:ext>
            </a:extLst>
          </p:cNvPr>
          <p:cNvSpPr txBox="1"/>
          <p:nvPr/>
        </p:nvSpPr>
        <p:spPr>
          <a:xfrm>
            <a:off x="10208962" y="4294925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BA586C-2B5B-4685-BC02-944973DAA6F7}"/>
              </a:ext>
            </a:extLst>
          </p:cNvPr>
          <p:cNvSpPr txBox="1"/>
          <p:nvPr/>
        </p:nvSpPr>
        <p:spPr>
          <a:xfrm>
            <a:off x="10208962" y="486878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0DEA86-D84F-4599-A7DE-FE962A394ED2}"/>
              </a:ext>
            </a:extLst>
          </p:cNvPr>
          <p:cNvSpPr/>
          <p:nvPr/>
        </p:nvSpPr>
        <p:spPr>
          <a:xfrm>
            <a:off x="7123390" y="2462494"/>
            <a:ext cx="755649" cy="1106206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33DF01B-D0B2-4725-86C2-2063C9027E0A}"/>
              </a:ext>
            </a:extLst>
          </p:cNvPr>
          <p:cNvSpPr/>
          <p:nvPr/>
        </p:nvSpPr>
        <p:spPr>
          <a:xfrm>
            <a:off x="7840939" y="2462494"/>
            <a:ext cx="755649" cy="1106206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919407B-59A3-4C6D-B391-B111662B98B4}"/>
              </a:ext>
            </a:extLst>
          </p:cNvPr>
          <p:cNvSpPr/>
          <p:nvPr/>
        </p:nvSpPr>
        <p:spPr>
          <a:xfrm>
            <a:off x="8552138" y="2462494"/>
            <a:ext cx="755649" cy="1106206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E6A67E5-0714-486F-8E14-3864786685AD}"/>
              </a:ext>
            </a:extLst>
          </p:cNvPr>
          <p:cNvSpPr/>
          <p:nvPr/>
        </p:nvSpPr>
        <p:spPr>
          <a:xfrm>
            <a:off x="9288341" y="2462494"/>
            <a:ext cx="755649" cy="1106206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BD709C5-81E8-4858-B99C-F0595A4F5C2D}"/>
              </a:ext>
            </a:extLst>
          </p:cNvPr>
          <p:cNvSpPr/>
          <p:nvPr/>
        </p:nvSpPr>
        <p:spPr>
          <a:xfrm>
            <a:off x="7123390" y="3616537"/>
            <a:ext cx="755649" cy="1106206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3CA7FD-14E7-430E-A732-61F1BC9B45CE}"/>
              </a:ext>
            </a:extLst>
          </p:cNvPr>
          <p:cNvSpPr/>
          <p:nvPr/>
        </p:nvSpPr>
        <p:spPr>
          <a:xfrm>
            <a:off x="7840939" y="3616537"/>
            <a:ext cx="755649" cy="1106206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ED3383-DF21-4D52-9AB4-5E7E8EEDCB9D}"/>
              </a:ext>
            </a:extLst>
          </p:cNvPr>
          <p:cNvSpPr/>
          <p:nvPr/>
        </p:nvSpPr>
        <p:spPr>
          <a:xfrm>
            <a:off x="7840939" y="4767193"/>
            <a:ext cx="755649" cy="554107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424B68D-CBFA-4623-B9AC-AFA9DCD89F52}"/>
              </a:ext>
            </a:extLst>
          </p:cNvPr>
          <p:cNvSpPr/>
          <p:nvPr/>
        </p:nvSpPr>
        <p:spPr>
          <a:xfrm>
            <a:off x="9288341" y="4767193"/>
            <a:ext cx="755649" cy="554107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C25577C0-E170-4D84-BFFA-DAD05F3297E0}"/>
              </a:ext>
            </a:extLst>
          </p:cNvPr>
          <p:cNvSpPr/>
          <p:nvPr/>
        </p:nvSpPr>
        <p:spPr>
          <a:xfrm>
            <a:off x="5630163" y="3462682"/>
            <a:ext cx="901700" cy="889000"/>
          </a:xfrm>
          <a:prstGeom prst="rightArrow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E14186-859B-468C-A528-C9C265D84A27}"/>
              </a:ext>
            </a:extLst>
          </p:cNvPr>
          <p:cNvSpPr txBox="1"/>
          <p:nvPr/>
        </p:nvSpPr>
        <p:spPr>
          <a:xfrm>
            <a:off x="5571084" y="4367772"/>
            <a:ext cx="94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Sorting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D0D98A-8593-4BA6-9A24-46F319DAEC93}"/>
              </a:ext>
            </a:extLst>
          </p:cNvPr>
          <p:cNvSpPr txBox="1"/>
          <p:nvPr/>
        </p:nvSpPr>
        <p:spPr>
          <a:xfrm>
            <a:off x="7208067" y="5648201"/>
            <a:ext cx="277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(2) fewer nonzero blocks</a:t>
            </a:r>
            <a:endParaRPr lang="ko-KR" altLang="en-US" dirty="0"/>
          </a:p>
        </p:txBody>
      </p:sp>
      <p:sp>
        <p:nvSpPr>
          <p:cNvPr id="60" name="슬라이드 번호 개체 틀 59">
            <a:extLst>
              <a:ext uri="{FF2B5EF4-FFF2-40B4-BE49-F238E27FC236}">
                <a16:creationId xmlns:a16="http://schemas.microsoft.com/office/drawing/2014/main" id="{9392344E-29E5-490F-AC91-4C9819C1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39C415C-5DD6-4233-BCD4-5CA1D48CABA3}"/>
              </a:ext>
            </a:extLst>
          </p:cNvPr>
          <p:cNvSpPr txBox="1"/>
          <p:nvPr/>
        </p:nvSpPr>
        <p:spPr>
          <a:xfrm>
            <a:off x="4325159" y="5291429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9</a:t>
            </a:r>
            <a:r>
              <a:rPr lang="en-US" altLang="ko-KR" dirty="0"/>
              <a:t> </a:t>
            </a:r>
            <a:r>
              <a:rPr lang="en-US" altLang="ko-KR" dirty="0" err="1"/>
              <a:t>nnzs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0920A7-EA93-47E5-B5E3-7C52AE329545}"/>
              </a:ext>
            </a:extLst>
          </p:cNvPr>
          <p:cNvSpPr txBox="1"/>
          <p:nvPr/>
        </p:nvSpPr>
        <p:spPr>
          <a:xfrm>
            <a:off x="6589033" y="5291429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</a:t>
            </a:r>
            <a:r>
              <a:rPr lang="en-US" altLang="ko-KR" dirty="0"/>
              <a:t> </a:t>
            </a:r>
            <a:r>
              <a:rPr lang="en-US" altLang="ko-KR" dirty="0" err="1"/>
              <a:t>nnzs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E02DAD-684D-4DFD-8A68-82D8EB3911AC}"/>
              </a:ext>
            </a:extLst>
          </p:cNvPr>
          <p:cNvSpPr txBox="1"/>
          <p:nvPr/>
        </p:nvSpPr>
        <p:spPr>
          <a:xfrm>
            <a:off x="5336298" y="2005515"/>
            <a:ext cx="113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hash </a:t>
            </a:r>
            <a:r>
              <a:rPr lang="en-US" altLang="ko-KR" dirty="0" err="1"/>
              <a:t>vals</a:t>
            </a:r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A931EF2-7E37-49EA-9A5C-7AC9A931444D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5139604" y="2190181"/>
            <a:ext cx="196694" cy="29480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747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A7A227-C2B5-C83E-25B9-7C61551E2DEA}"/>
                  </a:ext>
                </a:extLst>
              </p:cNvPr>
              <p:cNvSpPr txBox="1"/>
              <p:nvPr/>
            </p:nvSpPr>
            <p:spPr>
              <a:xfrm>
                <a:off x="839788" y="5118097"/>
                <a:ext cx="105140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Time complexity: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 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  </a:t>
                </a:r>
                <a:r>
                  <a:rPr lang="en-US" altLang="ko-KR" sz="2000" i="1" dirty="0">
                    <a:sym typeface="Wingdings" panose="05000000000000000000" pitchFamily="2" charset="2"/>
                  </a:rPr>
                  <a:t>Quasilinear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! </a:t>
                </a:r>
                <a:endParaRPr lang="en-US" altLang="ko-KR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for BSO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func>
                      <m:func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for sorting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A7A227-C2B5-C83E-25B9-7C61551E2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5118097"/>
                <a:ext cx="10514012" cy="1323439"/>
              </a:xfrm>
              <a:prstGeom prst="rect">
                <a:avLst/>
              </a:prstGeom>
              <a:blipFill>
                <a:blip r:embed="rId2"/>
                <a:stretch>
                  <a:fillRect l="-522" t="-2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 (5)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F39741-DFC9-41A4-A4F0-4E16DC39C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26538"/>
            <a:ext cx="10236474" cy="298780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5B2DB-322A-7CE2-240C-F446F7B18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2"/>
            <a:ext cx="10515600" cy="5010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200" b="1" dirty="0"/>
              <a:t>IBSO: Iterative Bucket Shingle Ordering</a:t>
            </a:r>
            <a:endParaRPr lang="ko-KR" altLang="en-US" sz="32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6D2E47-4772-4614-948A-0CC8BB87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0906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Research Questions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412B505-7F52-E5AC-C7F2-1E6E168EA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820" y="1539630"/>
            <a:ext cx="10515600" cy="501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The three questions that we tried to answer through experiments are:</a:t>
            </a:r>
            <a:endParaRPr lang="ko-KR" altLang="en-US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8B9A8C-FC2C-03F0-37BF-65EA8EF2CF61}"/>
              </a:ext>
            </a:extLst>
          </p:cNvPr>
          <p:cNvSpPr/>
          <p:nvPr/>
        </p:nvSpPr>
        <p:spPr>
          <a:xfrm>
            <a:off x="838200" y="2194594"/>
            <a:ext cx="10515600" cy="2995969"/>
          </a:xfrm>
          <a:prstGeom prst="rect">
            <a:avLst/>
          </a:prstGeom>
          <a:noFill/>
          <a:ln w="190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D6E714-A446-95A2-BBD9-3BF74E1E316D}"/>
              </a:ext>
            </a:extLst>
          </p:cNvPr>
          <p:cNvSpPr txBox="1"/>
          <p:nvPr/>
        </p:nvSpPr>
        <p:spPr>
          <a:xfrm>
            <a:off x="838200" y="2360847"/>
            <a:ext cx="10388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2060"/>
                </a:solidFill>
              </a:rPr>
              <a:t>Q1: 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How well does IBSO compress bipartite graphs compared to other methods?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2060"/>
                </a:solidFill>
              </a:rPr>
              <a:t>Q2: Speed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How quickly can we perform the compression with IBSO?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2060"/>
                </a:solidFill>
              </a:rPr>
              <a:t>Q3: Visualization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How does the adjacency matrix of IBSO look like?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62CA25-2A45-4CFC-A4AB-0D44833B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115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Setup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722BD5CB-28C3-F08C-37D6-2653AC5227E9}"/>
              </a:ext>
            </a:extLst>
          </p:cNvPr>
          <p:cNvSpPr txBox="1">
            <a:spLocks/>
          </p:cNvSpPr>
          <p:nvPr/>
        </p:nvSpPr>
        <p:spPr>
          <a:xfrm>
            <a:off x="838200" y="1387650"/>
            <a:ext cx="10515600" cy="501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Six</a:t>
            </a:r>
            <a:r>
              <a:rPr lang="en-US" altLang="ko-KR" sz="2400" dirty="0"/>
              <a:t> real-world bipartite graph datasets</a:t>
            </a:r>
            <a:endParaRPr lang="ko-KR" altLang="en-US" sz="2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62CA25-2A45-4CFC-A4AB-0D44833B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F931B5-7831-4D99-A5B7-960B7763A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032" y="1819628"/>
            <a:ext cx="7071073" cy="18947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BAD64-B3A6-42AA-865B-006D6191916F}"/>
              </a:ext>
            </a:extLst>
          </p:cNvPr>
          <p:cNvSpPr txBox="1"/>
          <p:nvPr/>
        </p:nvSpPr>
        <p:spPr>
          <a:xfrm>
            <a:off x="838200" y="3815174"/>
            <a:ext cx="76018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/>
              <a:t>Nine</a:t>
            </a:r>
            <a:r>
              <a:rPr lang="en-US" altLang="ko-KR" sz="2400" dirty="0"/>
              <a:t> baselines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400" b="1" dirty="0"/>
              <a:t>Five</a:t>
            </a:r>
            <a:r>
              <a:rPr lang="en-US" altLang="ko-KR" sz="2400" dirty="0"/>
              <a:t> </a:t>
            </a:r>
            <a:r>
              <a:rPr lang="en-US" altLang="ko-KR" sz="2400" dirty="0" err="1"/>
              <a:t>unipartite</a:t>
            </a:r>
            <a:r>
              <a:rPr lang="en-US" altLang="ko-KR" sz="2400" dirty="0"/>
              <a:t> baselines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Random, </a:t>
            </a:r>
            <a:r>
              <a:rPr lang="en-US" altLang="ko-KR" sz="2400" dirty="0" err="1"/>
              <a:t>DegSort</a:t>
            </a:r>
            <a:r>
              <a:rPr lang="en-US" altLang="ko-KR" sz="2400" dirty="0"/>
              <a:t>, BFS, SO, </a:t>
            </a:r>
            <a:r>
              <a:rPr lang="en-US" altLang="ko-KR" sz="2400" dirty="0" err="1"/>
              <a:t>SlashBurn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400" b="1" dirty="0"/>
              <a:t>Four</a:t>
            </a:r>
            <a:r>
              <a:rPr lang="en-US" altLang="ko-KR" sz="2400" dirty="0"/>
              <a:t> bipartite baselines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Bi-Random, Bi-</a:t>
            </a:r>
            <a:r>
              <a:rPr lang="en-US" altLang="ko-KR" sz="2400" dirty="0" err="1"/>
              <a:t>DegSort</a:t>
            </a:r>
            <a:r>
              <a:rPr lang="en-US" altLang="ko-KR" sz="2400" dirty="0"/>
              <a:t>, Bi-SO, </a:t>
            </a:r>
            <a:r>
              <a:rPr lang="en-US" altLang="ko-KR" sz="2400" dirty="0" err="1"/>
              <a:t>FastPI</a:t>
            </a:r>
            <a:r>
              <a:rPr lang="en-US" altLang="ko-KR" sz="2400" dirty="0"/>
              <a:t> (Bi-SB)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4738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(1)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D6E714-A446-95A2-BBD9-3BF74E1E316D}"/>
              </a:ext>
            </a:extLst>
          </p:cNvPr>
          <p:cNvSpPr txBox="1"/>
          <p:nvPr/>
        </p:nvSpPr>
        <p:spPr>
          <a:xfrm>
            <a:off x="838200" y="1520825"/>
            <a:ext cx="1038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Following are the results from the </a:t>
            </a:r>
            <a:r>
              <a:rPr lang="en-US" altLang="ko-KR" sz="2400" b="1" dirty="0"/>
              <a:t>performance</a:t>
            </a:r>
            <a:r>
              <a:rPr lang="en-US" altLang="ko-KR" sz="2400" dirty="0"/>
              <a:t> evaluation:</a:t>
            </a:r>
            <a:endParaRPr lang="ko-KR" altLang="en-US" sz="2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3168D7-B819-493B-8C46-28AD159B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103707-F0E5-4723-8F41-04919C300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85" y="2230099"/>
            <a:ext cx="6335815" cy="38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87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(2)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6E714-A446-95A2-BBD9-3BF74E1E316D}"/>
                  </a:ext>
                </a:extLst>
              </p:cNvPr>
              <p:cNvSpPr txBox="1"/>
              <p:nvPr/>
            </p:nvSpPr>
            <p:spPr>
              <a:xfrm>
                <a:off x="838200" y="1520825"/>
                <a:ext cx="103886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Note that IBSO has quasilinear time complexity of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func>
                      <m:func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/>
              </a:p>
              <a:p>
                <a:r>
                  <a:rPr lang="en-US" altLang="ko-KR" sz="2400" dirty="0"/>
                  <a:t>Following are the results from the </a:t>
                </a:r>
                <a:r>
                  <a:rPr lang="en-US" altLang="ko-KR" sz="2400" b="1" dirty="0"/>
                  <a:t>speed</a:t>
                </a:r>
                <a:r>
                  <a:rPr lang="en-US" altLang="ko-KR" sz="2400" dirty="0"/>
                  <a:t> evaluation:</a:t>
                </a:r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Running time of IBSO increases </a:t>
                </a:r>
                <a:r>
                  <a:rPr lang="en-US" altLang="ko-KR" sz="2400" b="1" dirty="0"/>
                  <a:t>linearly</a:t>
                </a:r>
                <a:r>
                  <a:rPr lang="en-US" altLang="ko-KR" sz="2400" dirty="0"/>
                  <a:t>, showing the scalability of IBSO.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6E714-A446-95A2-BBD9-3BF74E1E3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388600" cy="4524315"/>
              </a:xfrm>
              <a:prstGeom prst="rect">
                <a:avLst/>
              </a:prstGeom>
              <a:blipFill>
                <a:blip r:embed="rId2"/>
                <a:stretch>
                  <a:fillRect l="-939" t="-1077" b="-20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3168D7-B819-493B-8C46-28AD159B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EBD58B5E-89ED-4ADB-8A2A-9FB77D0C0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376" y="2292724"/>
            <a:ext cx="4890247" cy="3260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BD873-B3FA-4E13-A885-F1353D49C9F0}"/>
              </a:ext>
            </a:extLst>
          </p:cNvPr>
          <p:cNvSpPr txBox="1"/>
          <p:nvPr/>
        </p:nvSpPr>
        <p:spPr>
          <a:xfrm rot="19731803">
            <a:off x="5493124" y="3298888"/>
            <a:ext cx="2014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Linearly increase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676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DC22F-B428-4EA5-B9C7-213D07A6C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(3)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1E75AE-833F-4AA0-8287-03DB9C29D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6AF36-836D-40B2-A3C0-F302E9CD9D99}"/>
              </a:ext>
            </a:extLst>
          </p:cNvPr>
          <p:cNvSpPr txBox="1"/>
          <p:nvPr/>
        </p:nvSpPr>
        <p:spPr>
          <a:xfrm>
            <a:off x="620449" y="1408311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ML-1M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05F1E-BBC3-4A43-8885-1C3D3C59D0CB}"/>
              </a:ext>
            </a:extLst>
          </p:cNvPr>
          <p:cNvSpPr txBox="1"/>
          <p:nvPr/>
        </p:nvSpPr>
        <p:spPr>
          <a:xfrm>
            <a:off x="1552843" y="1408310"/>
            <a:ext cx="820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Marvel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6B37E-0287-4F4C-BEF5-01815BE370EE}"/>
              </a:ext>
            </a:extLst>
          </p:cNvPr>
          <p:cNvSpPr txBox="1"/>
          <p:nvPr/>
        </p:nvSpPr>
        <p:spPr>
          <a:xfrm>
            <a:off x="2370258" y="1408309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FilmTrust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7B6D2-C8AA-4166-AC59-75BC651995AB}"/>
              </a:ext>
            </a:extLst>
          </p:cNvPr>
          <p:cNvSpPr txBox="1"/>
          <p:nvPr/>
        </p:nvSpPr>
        <p:spPr>
          <a:xfrm>
            <a:off x="3339147" y="1419013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Movies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10345C-CAB5-4E68-9A9B-E6D071EAE56D}"/>
              </a:ext>
            </a:extLst>
          </p:cNvPr>
          <p:cNvSpPr txBox="1"/>
          <p:nvPr/>
        </p:nvSpPr>
        <p:spPr>
          <a:xfrm>
            <a:off x="4307938" y="1419012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NIPS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29A2BA-F085-4F29-BB98-2C52D5DCEB84}"/>
              </a:ext>
            </a:extLst>
          </p:cNvPr>
          <p:cNvSpPr txBox="1"/>
          <p:nvPr/>
        </p:nvSpPr>
        <p:spPr>
          <a:xfrm>
            <a:off x="5179051" y="1408308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IMDB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3A133-EB03-4E85-A885-FA54F3D01A28}"/>
              </a:ext>
            </a:extLst>
          </p:cNvPr>
          <p:cNvSpPr txBox="1"/>
          <p:nvPr/>
        </p:nvSpPr>
        <p:spPr>
          <a:xfrm rot="16200000">
            <a:off x="183001" y="2041996"/>
            <a:ext cx="516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BFS</a:t>
            </a: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184357C-C7C0-4E25-B0EA-6D2439F90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59" y="1669616"/>
            <a:ext cx="1080000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074F27-7B6A-459F-A385-3900AE988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90" y="1669616"/>
            <a:ext cx="1080000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3C64EF5-432F-4B4E-B30E-EE13B16E1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82" y="1669616"/>
            <a:ext cx="1080000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8BB46D-5018-4495-A7D5-EE631EAC0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05" y="1669616"/>
            <a:ext cx="1080000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B09A86-CF8B-40EE-B6FF-6B403A3E0C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613" y="1669616"/>
            <a:ext cx="1080000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B07DE4-2D82-4E99-B1EC-F750B28842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36" y="1669616"/>
            <a:ext cx="1080000" cy="10800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AEEE8EAB-1F6C-4BAC-A716-E9015D6F3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59" y="3371760"/>
            <a:ext cx="1080000" cy="10800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606A770-9420-46C2-94BD-7F203D0BD0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90" y="3371760"/>
            <a:ext cx="1080000" cy="10800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02F4C4D-CBC8-4FB7-9B60-DD7CDE0CE4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82" y="3371760"/>
            <a:ext cx="1080000" cy="1080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BE08B96B-F4EA-421D-B735-77350EE18D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05" y="3371760"/>
            <a:ext cx="1080000" cy="10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062B8D47-E5D1-4528-8DA5-E5265EF36D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613" y="3371760"/>
            <a:ext cx="1080000" cy="108000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59C3731-B176-41AF-A015-DF22714E9F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36" y="3371760"/>
            <a:ext cx="1080000" cy="10800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0F432EF-715D-4664-9BED-537F7DF9DF09}"/>
              </a:ext>
            </a:extLst>
          </p:cNvPr>
          <p:cNvSpPr txBox="1"/>
          <p:nvPr/>
        </p:nvSpPr>
        <p:spPr>
          <a:xfrm rot="16200000">
            <a:off x="-104386" y="3733286"/>
            <a:ext cx="1091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SlashBurn</a:t>
            </a:r>
            <a:endParaRPr lang="ko-KR" altLang="en-US" sz="1600" dirty="0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EBE3330E-2F94-40CE-8F6D-D546640FF6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59" y="2520688"/>
            <a:ext cx="1080000" cy="108000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077463AE-3D46-44BF-A000-EE61CB4880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90" y="2520688"/>
            <a:ext cx="1080000" cy="108000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8F939F35-9785-4F73-B6F3-B062D3C002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82" y="2520688"/>
            <a:ext cx="1080000" cy="108000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F3990581-13AA-4EB0-A344-E79D4167ECB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05" y="2520688"/>
            <a:ext cx="1080000" cy="108000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62A033AF-21B0-491E-B8D0-8447622434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613" y="2520688"/>
            <a:ext cx="1080000" cy="10800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96BCCC4-EA60-46DB-92B0-09653D9F358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36" y="2520688"/>
            <a:ext cx="1080000" cy="10800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BEAC4B5-C98F-4B7F-B2FA-1A11F958230B}"/>
              </a:ext>
            </a:extLst>
          </p:cNvPr>
          <p:cNvSpPr txBox="1"/>
          <p:nvPr/>
        </p:nvSpPr>
        <p:spPr>
          <a:xfrm rot="16200000">
            <a:off x="213618" y="2891410"/>
            <a:ext cx="455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SO</a:t>
            </a:r>
            <a:endParaRPr lang="ko-KR" altLang="en-US" sz="16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4A0CBEA-A382-4C31-8FA5-94DEC9E3A72D}"/>
              </a:ext>
            </a:extLst>
          </p:cNvPr>
          <p:cNvSpPr txBox="1"/>
          <p:nvPr/>
        </p:nvSpPr>
        <p:spPr>
          <a:xfrm rot="16200000">
            <a:off x="5871954" y="3743368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IBSO</a:t>
            </a:r>
            <a:endParaRPr lang="ko-KR" altLang="en-US" sz="1600" dirty="0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3E066730-E8DB-4408-86FD-523D53951B3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59" y="3372644"/>
            <a:ext cx="1080000" cy="108000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C04A0245-DD4D-4554-9C4B-4253C9045E7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790" y="3372644"/>
            <a:ext cx="1080000" cy="1080000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9A22D5F7-039A-4242-A85C-71429D2E0B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82" y="3372644"/>
            <a:ext cx="1080000" cy="1080000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AFB32F81-86DB-4D99-A4C3-FE440475FBE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05" y="3372644"/>
            <a:ext cx="1080000" cy="1080000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87976630-1438-4ADE-9060-A9813053773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113" y="3372644"/>
            <a:ext cx="1080000" cy="1080000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051452D6-3A71-456D-BF5F-DA7796923C3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436" y="3372644"/>
            <a:ext cx="1080000" cy="1080000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BD5CBC9E-64A1-4682-9F88-3D21170A625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59" y="2521575"/>
            <a:ext cx="1080000" cy="1080000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EE4E2CA2-6198-4B10-B0C9-95971B061D8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790" y="2521575"/>
            <a:ext cx="1080000" cy="1080000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2B9ADAB0-5804-41F4-85A4-4238FDFDBE1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82" y="2521575"/>
            <a:ext cx="1080000" cy="1080000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309A1C57-9A88-49D7-8DE4-72CF2F9E2D4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05" y="2521575"/>
            <a:ext cx="1080000" cy="1080000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A63CABD6-05CC-4B70-AE89-BD9555BBB27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113" y="2521575"/>
            <a:ext cx="1080000" cy="1080000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9C90BD8F-2C84-42F5-AAD6-C62161799F7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436" y="2521575"/>
            <a:ext cx="1080000" cy="108000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015EA46B-1154-4D4C-A042-D88CECC92EC5}"/>
              </a:ext>
            </a:extLst>
          </p:cNvPr>
          <p:cNvSpPr txBox="1"/>
          <p:nvPr/>
        </p:nvSpPr>
        <p:spPr>
          <a:xfrm rot="16200000">
            <a:off x="5831879" y="2890628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Bi-SO</a:t>
            </a:r>
            <a:endParaRPr lang="ko-KR" altLang="en-US" sz="16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0604FAB-1AAE-42FA-8286-BC3DD573E4CF}"/>
              </a:ext>
            </a:extLst>
          </p:cNvPr>
          <p:cNvSpPr txBox="1"/>
          <p:nvPr/>
        </p:nvSpPr>
        <p:spPr>
          <a:xfrm>
            <a:off x="6357183" y="1408311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ML-1M</a:t>
            </a:r>
            <a:endParaRPr lang="ko-KR" altLang="en-US" sz="16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8126A6C-48A9-499A-AE6A-06E0681BB542}"/>
              </a:ext>
            </a:extLst>
          </p:cNvPr>
          <p:cNvSpPr txBox="1"/>
          <p:nvPr/>
        </p:nvSpPr>
        <p:spPr>
          <a:xfrm>
            <a:off x="7289577" y="1408310"/>
            <a:ext cx="820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Marvel</a:t>
            </a:r>
            <a:endParaRPr lang="ko-KR" altLang="en-US" sz="16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85A69F6-28E4-4D6B-A897-4CEFFF062E86}"/>
              </a:ext>
            </a:extLst>
          </p:cNvPr>
          <p:cNvSpPr txBox="1"/>
          <p:nvPr/>
        </p:nvSpPr>
        <p:spPr>
          <a:xfrm>
            <a:off x="8106992" y="1408309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FilmTrust</a:t>
            </a:r>
            <a:endParaRPr lang="ko-KR" altLang="en-US" sz="16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48C7D67-E5FE-4862-8FB6-7E915EDFC465}"/>
              </a:ext>
            </a:extLst>
          </p:cNvPr>
          <p:cNvSpPr txBox="1"/>
          <p:nvPr/>
        </p:nvSpPr>
        <p:spPr>
          <a:xfrm>
            <a:off x="9075881" y="1419013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Movies</a:t>
            </a:r>
            <a:endParaRPr lang="ko-KR" altLang="en-US" sz="16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B4F511C-2FEE-45ED-B508-1743843EAD49}"/>
              </a:ext>
            </a:extLst>
          </p:cNvPr>
          <p:cNvSpPr txBox="1"/>
          <p:nvPr/>
        </p:nvSpPr>
        <p:spPr>
          <a:xfrm>
            <a:off x="10044672" y="1419012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NIPS</a:t>
            </a:r>
            <a:endParaRPr lang="ko-KR" altLang="en-US" sz="16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42FEBBC-E2FB-4915-A6A1-C4F591B05FF3}"/>
              </a:ext>
            </a:extLst>
          </p:cNvPr>
          <p:cNvSpPr txBox="1"/>
          <p:nvPr/>
        </p:nvSpPr>
        <p:spPr>
          <a:xfrm>
            <a:off x="10915785" y="1408308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IMDB</a:t>
            </a:r>
            <a:endParaRPr lang="ko-KR" altLang="en-US" sz="1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EDAA64-2C17-4236-B886-61218619C719}"/>
              </a:ext>
            </a:extLst>
          </p:cNvPr>
          <p:cNvSpPr txBox="1"/>
          <p:nvPr/>
        </p:nvSpPr>
        <p:spPr>
          <a:xfrm>
            <a:off x="838200" y="4417358"/>
            <a:ext cx="10388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Adjacency matrices of various methods.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Good methods gathers zero entries and make </a:t>
            </a:r>
            <a:r>
              <a:rPr lang="en-US" altLang="ko-KR" sz="2000" b="1" dirty="0"/>
              <a:t>blank areas</a:t>
            </a:r>
            <a:r>
              <a:rPr lang="en-US" altLang="ko-KR" sz="20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Separation between odd-depth and even-depth in BFS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Shattered fragments in </a:t>
            </a:r>
            <a:r>
              <a:rPr lang="en-US" altLang="ko-KR" sz="2000" dirty="0" err="1"/>
              <a:t>SlashBurn</a:t>
            </a:r>
            <a:r>
              <a:rPr lang="en-US" altLang="ko-KR" sz="2000" dirty="0"/>
              <a:t> and </a:t>
            </a:r>
            <a:r>
              <a:rPr lang="en-US" altLang="ko-KR" sz="2000" dirty="0" err="1"/>
              <a:t>FastPI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Separation between two partitions in bipartite methods</a:t>
            </a:r>
            <a:endParaRPr lang="ko-KR" altLang="en-US" sz="20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69A55A8-35C1-4224-85AD-DB6F3E6CA6A2}"/>
              </a:ext>
            </a:extLst>
          </p:cNvPr>
          <p:cNvSpPr txBox="1"/>
          <p:nvPr/>
        </p:nvSpPr>
        <p:spPr>
          <a:xfrm>
            <a:off x="9653994" y="4507764"/>
            <a:ext cx="191110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Bi-SO and IBSO </a:t>
            </a:r>
            <a:br>
              <a:rPr lang="en-US" altLang="ko-KR" dirty="0"/>
            </a:br>
            <a:r>
              <a:rPr lang="en-US" altLang="ko-KR" dirty="0"/>
              <a:t>look similar</a:t>
            </a:r>
            <a:endParaRPr lang="ko-KR" altLang="en-US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5E3357EB-0DB0-4D43-B874-81D43D5B2153}"/>
              </a:ext>
            </a:extLst>
          </p:cNvPr>
          <p:cNvGrpSpPr/>
          <p:nvPr/>
        </p:nvGrpSpPr>
        <p:grpSpPr>
          <a:xfrm>
            <a:off x="6018629" y="1669616"/>
            <a:ext cx="5791158" cy="1082917"/>
            <a:chOff x="726188" y="8257505"/>
            <a:chExt cx="5791158" cy="1082917"/>
          </a:xfrm>
        </p:grpSpPr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4E2BD8CD-870B-480F-B2AA-3E9B1B23E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315" y="8257505"/>
              <a:ext cx="1080000" cy="1080000"/>
            </a:xfrm>
            <a:prstGeom prst="rect">
              <a:avLst/>
            </a:prstGeom>
          </p:spPr>
        </p:pic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7768DDB2-EFBD-4AC5-8FEA-C4AD7608E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346" y="8257505"/>
              <a:ext cx="1080000" cy="1080000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22A73C99-FB2B-4253-949B-DA243E5A6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638" y="8257505"/>
              <a:ext cx="1080000" cy="1080000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16EEEDE3-8AC1-4F50-B84D-977ED789E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961" y="8257505"/>
              <a:ext cx="1080000" cy="1080000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EAE4782B-B1A7-441E-AC14-30A8D966A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669" y="8260422"/>
              <a:ext cx="1080000" cy="1080000"/>
            </a:xfrm>
            <a:prstGeom prst="rect">
              <a:avLst/>
            </a:prstGeom>
          </p:spPr>
        </p:pic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E31675D0-B6F7-4F4F-8BA7-FB94F8838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3992" y="8257505"/>
              <a:ext cx="1080000" cy="1080000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2E42F63-04FA-421D-BBC4-ADEC60199D49}"/>
                </a:ext>
              </a:extLst>
            </p:cNvPr>
            <p:cNvSpPr txBox="1"/>
            <p:nvPr/>
          </p:nvSpPr>
          <p:spPr>
            <a:xfrm rot="16200000">
              <a:off x="536328" y="8611027"/>
              <a:ext cx="718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/>
                <a:t>FastPI</a:t>
              </a:r>
              <a:endParaRPr lang="ko-KR" altLang="en-US" sz="1600" dirty="0"/>
            </a:p>
          </p:txBody>
        </p:sp>
      </p:grpSp>
      <p:sp>
        <p:nvSpPr>
          <p:cNvPr id="121" name="오른쪽 중괄호 120">
            <a:extLst>
              <a:ext uri="{FF2B5EF4-FFF2-40B4-BE49-F238E27FC236}">
                <a16:creationId xmlns:a16="http://schemas.microsoft.com/office/drawing/2014/main" id="{4DD9ACCB-97F0-4A7E-9ED1-14595D6444C7}"/>
              </a:ext>
            </a:extLst>
          </p:cNvPr>
          <p:cNvSpPr/>
          <p:nvPr/>
        </p:nvSpPr>
        <p:spPr>
          <a:xfrm>
            <a:off x="11762304" y="2671193"/>
            <a:ext cx="211006" cy="1667742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297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896AC-F99F-4153-B1C3-836526798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(4)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5AF491D-9C04-4737-BB9C-0FAFCA77A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0606" y="3368841"/>
            <a:ext cx="2750917" cy="275091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D22B80-116C-4D0F-8FE8-5B7716E6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F5181D0-6892-4DE7-91C5-7DB02D83E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1460" y="3265485"/>
            <a:ext cx="2890421" cy="2890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5BBFE5-ECA6-479C-9748-EAA2104600F5}"/>
              </a:ext>
            </a:extLst>
          </p:cNvPr>
          <p:cNvSpPr txBox="1"/>
          <p:nvPr/>
        </p:nvSpPr>
        <p:spPr>
          <a:xfrm>
            <a:off x="3650185" y="573611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Bi-SO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BC6C4-D55F-4689-9783-20146D3487BD}"/>
              </a:ext>
            </a:extLst>
          </p:cNvPr>
          <p:cNvSpPr txBox="1"/>
          <p:nvPr/>
        </p:nvSpPr>
        <p:spPr>
          <a:xfrm>
            <a:off x="7573662" y="573611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IBSO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0A414-9C47-443C-965A-77E30CC6121A}"/>
              </a:ext>
            </a:extLst>
          </p:cNvPr>
          <p:cNvSpPr txBox="1"/>
          <p:nvPr/>
        </p:nvSpPr>
        <p:spPr>
          <a:xfrm>
            <a:off x="838200" y="1520825"/>
            <a:ext cx="1038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Submatrix of adjacency matrices on MovieLens-1M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IBSO shows the clear </a:t>
            </a:r>
            <a:r>
              <a:rPr lang="en-US" altLang="ko-KR" sz="2400" b="1" dirty="0"/>
              <a:t>mosaic pattern </a:t>
            </a:r>
            <a:r>
              <a:rPr lang="en-US" altLang="ko-KR" sz="2400" dirty="0"/>
              <a:t>distinct from Bi-SO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Because of the bucket min-hash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Leads to lesser nonzero blocks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29647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A9EF3-56CF-6D4B-57D6-D40668D56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6561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We propose </a:t>
            </a:r>
            <a:r>
              <a:rPr lang="en-US" altLang="ko-KR" b="1" dirty="0"/>
              <a:t>IBSO</a:t>
            </a:r>
            <a:r>
              <a:rPr lang="en-US" altLang="ko-KR" dirty="0"/>
              <a:t>, a compression friendly vertices reordering algorithm for bipartite graphs.</a:t>
            </a:r>
          </a:p>
          <a:p>
            <a:pPr>
              <a:lnSpc>
                <a:spcPct val="100000"/>
              </a:lnSpc>
            </a:pPr>
            <a:endParaRPr lang="en-US" altLang="ko-KR" b="1" dirty="0"/>
          </a:p>
          <a:p>
            <a:pPr>
              <a:lnSpc>
                <a:spcPct val="100000"/>
              </a:lnSpc>
            </a:pPr>
            <a:r>
              <a:rPr lang="en-US" altLang="ko-KR" b="1" dirty="0"/>
              <a:t>IBSO </a:t>
            </a:r>
            <a:r>
              <a:rPr lang="en-US" altLang="ko-KR" dirty="0"/>
              <a:t>performs</a:t>
            </a:r>
            <a:r>
              <a:rPr lang="ko-KR" altLang="en-US" dirty="0"/>
              <a:t> </a:t>
            </a:r>
            <a:r>
              <a:rPr lang="en-US" altLang="ko-KR" dirty="0"/>
              <a:t>great in terms of the number of nonzero blocks in adjacency matrix in six real-world graphs.</a:t>
            </a:r>
          </a:p>
          <a:p>
            <a:pPr>
              <a:lnSpc>
                <a:spcPct val="100000"/>
              </a:lnSpc>
            </a:pPr>
            <a:endParaRPr lang="en-US" altLang="ko-KR" b="1" dirty="0"/>
          </a:p>
          <a:p>
            <a:pPr>
              <a:lnSpc>
                <a:spcPct val="100000"/>
              </a:lnSpc>
            </a:pPr>
            <a:r>
              <a:rPr lang="en-US" altLang="ko-KR" dirty="0"/>
              <a:t>The processing time of </a:t>
            </a:r>
            <a:r>
              <a:rPr lang="en-US" altLang="ko-KR" b="1" dirty="0"/>
              <a:t>IBSO</a:t>
            </a:r>
            <a:r>
              <a:rPr lang="en-US" altLang="ko-KR" dirty="0"/>
              <a:t> is scalable in large-scale graphs both in theoretical and practical.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6655-AABE-4298-BB34-2BE39A58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444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A9EF3-56CF-6D4B-57D6-D40668D56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/>
              <a:t>Reordering of vertices is a widely used approach to reduce the storage capacity of a given graph’s adjacency matrix</a:t>
            </a:r>
          </a:p>
          <a:p>
            <a:pPr>
              <a:lnSpc>
                <a:spcPct val="120000"/>
              </a:lnSpc>
            </a:pPr>
            <a:endParaRPr lang="en-US" altLang="ko-KR" sz="2400" dirty="0"/>
          </a:p>
          <a:p>
            <a:pPr>
              <a:lnSpc>
                <a:spcPct val="120000"/>
              </a:lnSpc>
            </a:pPr>
            <a:r>
              <a:rPr lang="en-US" altLang="ko-KR" sz="2400" dirty="0"/>
              <a:t>Bipartite graph (e.g. user-item purchase, music-artist) compression differs from other graph compressions</a:t>
            </a:r>
          </a:p>
          <a:p>
            <a:pPr>
              <a:lnSpc>
                <a:spcPct val="120000"/>
              </a:lnSpc>
            </a:pPr>
            <a:endParaRPr lang="en-US" altLang="ko-KR" sz="2400" dirty="0"/>
          </a:p>
          <a:p>
            <a:pPr>
              <a:lnSpc>
                <a:spcPct val="120000"/>
              </a:lnSpc>
            </a:pPr>
            <a:r>
              <a:rPr lang="en-US" altLang="ko-KR" sz="2400" dirty="0"/>
              <a:t>Aim of this research is to develop new vertices reordering method which considers the properties of bipartite graphs</a:t>
            </a:r>
          </a:p>
          <a:p>
            <a:pPr>
              <a:lnSpc>
                <a:spcPct val="120000"/>
              </a:lnSpc>
            </a:pPr>
            <a:endParaRPr lang="en-US" altLang="ko-KR" sz="2400" dirty="0"/>
          </a:p>
          <a:p>
            <a:pPr>
              <a:lnSpc>
                <a:spcPct val="120000"/>
              </a:lnSpc>
            </a:pPr>
            <a:r>
              <a:rPr lang="en-US" altLang="ko-KR" sz="2400" dirty="0"/>
              <a:t>We introduce </a:t>
            </a:r>
            <a:r>
              <a:rPr lang="en-US" altLang="ko-KR" sz="2400" b="1" dirty="0">
                <a:solidFill>
                  <a:srgbClr val="002060"/>
                </a:solidFill>
              </a:rPr>
              <a:t>Iterative Bucket Shingle Ordering (IBSO)</a:t>
            </a:r>
            <a:r>
              <a:rPr lang="en-US" altLang="ko-KR" sz="2400" dirty="0"/>
              <a:t>, which utilizes the property of bipartite graph to improve graph compression efficiency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6B26C3-EDA2-421D-A34F-153B3E0CB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020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F2184-A80A-4614-A200-2D866D86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Vertices Reordering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02463-1491-4150-97A0-9DB99AD8F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882"/>
            <a:ext cx="10515600" cy="449608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Order of vertices is important to make compression-friendly </a:t>
            </a:r>
            <a:r>
              <a:rPr lang="en-US" altLang="ko-KR" dirty="0" err="1"/>
              <a:t>adjacancy</a:t>
            </a:r>
            <a:r>
              <a:rPr lang="en-US" altLang="ko-KR" dirty="0"/>
              <a:t> matrix.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We reduce the count of </a:t>
            </a:r>
            <a:r>
              <a:rPr lang="en-US" altLang="ko-KR" dirty="0" err="1"/>
              <a:t>nnz</a:t>
            </a:r>
            <a:r>
              <a:rPr lang="en-US" altLang="ko-KR" dirty="0"/>
              <a:t> blocks by 16.67% in following example!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D40271-A43E-4005-9E54-78AEB9A9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EC10689B-2500-4364-889F-F2A328594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122" y="3429000"/>
            <a:ext cx="5047901" cy="2179501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D4952DBB-4D0E-4DEB-BD90-1C8108915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7" y="3429000"/>
            <a:ext cx="5047901" cy="2179501"/>
          </a:xfrm>
          <a:prstGeom prst="rect">
            <a:avLst/>
          </a:prstGeom>
        </p:spPr>
      </p:pic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2D7A0E38-1E7E-4C0B-996B-21151A583584}"/>
              </a:ext>
            </a:extLst>
          </p:cNvPr>
          <p:cNvSpPr/>
          <p:nvPr/>
        </p:nvSpPr>
        <p:spPr>
          <a:xfrm>
            <a:off x="5768788" y="4393504"/>
            <a:ext cx="692524" cy="41013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A28B8EA-D374-4A1B-90E8-32B85C9DE858}"/>
              </a:ext>
            </a:extLst>
          </p:cNvPr>
          <p:cNvSpPr txBox="1"/>
          <p:nvPr/>
        </p:nvSpPr>
        <p:spPr>
          <a:xfrm>
            <a:off x="3332540" y="5704591"/>
            <a:ext cx="2109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 nonzero blocks</a:t>
            </a:r>
            <a:endParaRPr lang="ko-KR" alt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1FE2740-AA45-4C5D-8382-F557C03D0628}"/>
              </a:ext>
            </a:extLst>
          </p:cNvPr>
          <p:cNvSpPr txBox="1"/>
          <p:nvPr/>
        </p:nvSpPr>
        <p:spPr>
          <a:xfrm>
            <a:off x="9822215" y="5704591"/>
            <a:ext cx="2109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nonzero blocks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426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Definition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BB068-A060-CF00-596A-4F2D4454C40B}"/>
              </a:ext>
            </a:extLst>
          </p:cNvPr>
          <p:cNvSpPr txBox="1"/>
          <p:nvPr/>
        </p:nvSpPr>
        <p:spPr>
          <a:xfrm>
            <a:off x="838200" y="1520309"/>
            <a:ext cx="71714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</a:rPr>
              <a:t>Given,</a:t>
            </a:r>
            <a:r>
              <a:rPr lang="en-US" altLang="ko-KR" sz="3200" b="1" dirty="0"/>
              <a:t> </a:t>
            </a:r>
            <a:r>
              <a:rPr lang="en-US" altLang="ko-KR" sz="3200" dirty="0"/>
              <a:t>a bipartite graph </a:t>
            </a:r>
            <a:r>
              <a:rPr lang="en-US" altLang="ko-KR" sz="3200" i="1" dirty="0"/>
              <a:t>G=(V, E)</a:t>
            </a:r>
            <a:r>
              <a:rPr lang="en-US" altLang="ko-KR" sz="3200" b="1" i="1" dirty="0"/>
              <a:t> </a:t>
            </a:r>
            <a:endParaRPr lang="en-US" altLang="ko-KR" sz="3200" dirty="0"/>
          </a:p>
          <a:p>
            <a:r>
              <a:rPr lang="en-US" altLang="ko-KR" sz="3200" dirty="0"/>
              <a:t>	   a block size</a:t>
            </a:r>
            <a:r>
              <a:rPr lang="en-US" altLang="ko-KR" sz="3200" b="1" i="1" dirty="0"/>
              <a:t> </a:t>
            </a:r>
            <a:r>
              <a:rPr lang="en-US" altLang="ko-KR" sz="3200" i="1" dirty="0"/>
              <a:t>k</a:t>
            </a:r>
            <a:endParaRPr lang="en-US" altLang="ko-KR" sz="32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CD14A-E1C5-2881-0A3A-2AE149288AC2}"/>
              </a:ext>
            </a:extLst>
          </p:cNvPr>
          <p:cNvSpPr txBox="1"/>
          <p:nvPr/>
        </p:nvSpPr>
        <p:spPr>
          <a:xfrm>
            <a:off x="838200" y="2798283"/>
            <a:ext cx="790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</a:rPr>
              <a:t>Find, </a:t>
            </a:r>
            <a:r>
              <a:rPr lang="en-US" altLang="ko-KR" sz="3200" dirty="0"/>
              <a:t>a permutation of vertices </a:t>
            </a:r>
            <a:r>
              <a:rPr lang="en-US" altLang="ko-KR" sz="3200" i="1" dirty="0"/>
              <a:t>P</a:t>
            </a:r>
            <a:endParaRPr lang="ko-KR" altLang="en-US" sz="3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C426C-1B07-6FCC-4A61-09EBA69F54B1}"/>
              </a:ext>
            </a:extLst>
          </p:cNvPr>
          <p:cNvSpPr txBox="1"/>
          <p:nvPr/>
        </p:nvSpPr>
        <p:spPr>
          <a:xfrm>
            <a:off x="838201" y="4076257"/>
            <a:ext cx="7171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</a:rPr>
              <a:t>To Minimize</a:t>
            </a:r>
            <a:r>
              <a:rPr lang="en-US" altLang="ko-KR" sz="3200" dirty="0"/>
              <a:t>, the number of nonzero blocks of size </a:t>
            </a:r>
            <a:r>
              <a:rPr lang="en-US" altLang="ko-KR" sz="3200" i="1" dirty="0"/>
              <a:t>k x k</a:t>
            </a:r>
            <a:r>
              <a:rPr lang="en-US" altLang="ko-KR" sz="3200" dirty="0"/>
              <a:t> in the adjacency matrix</a:t>
            </a:r>
            <a:endParaRPr lang="ko-KR" altLang="en-US" sz="3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309A1C-5608-F05D-1832-DA53053C2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8251625" y="4384748"/>
            <a:ext cx="1554993" cy="15996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234296-1B55-142A-F7EC-303890B9D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9844476" y="4361887"/>
            <a:ext cx="1554993" cy="159965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E4C3B2-D392-4804-B9BB-4DC826FA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8A2034-D1A9-46F2-9557-D4DC8CB3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965" y="1500132"/>
            <a:ext cx="1743305" cy="24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7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41542-7D3B-483E-86DA-1F3BCABD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Fundamental Sparsity in Bipartite Graph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DB84F7-22C0-4D15-81FC-517C8F6B6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Colored elements of the matrix are fixed to zero.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Which leads to fundamental sparsity in blocks.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The number of nonzero blocks</a:t>
            </a:r>
            <a:r>
              <a:rPr lang="ko-KR" altLang="en-US" dirty="0">
                <a:sym typeface="Wingdings" panose="05000000000000000000" pitchFamily="2" charset="2"/>
              </a:rPr>
              <a:t>↑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084C67-CE43-4D46-8236-9DC66B57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C4F65DB-D7F2-40AF-A7A6-40B849D544AB}"/>
              </a:ext>
            </a:extLst>
          </p:cNvPr>
          <p:cNvSpPr/>
          <p:nvPr/>
        </p:nvSpPr>
        <p:spPr>
          <a:xfrm>
            <a:off x="2525556" y="1452603"/>
            <a:ext cx="535094" cy="53509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E54EE38-6FC5-4544-B2BC-578A3B270C86}"/>
              </a:ext>
            </a:extLst>
          </p:cNvPr>
          <p:cNvSpPr/>
          <p:nvPr/>
        </p:nvSpPr>
        <p:spPr>
          <a:xfrm>
            <a:off x="4374676" y="1452603"/>
            <a:ext cx="535094" cy="53509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17A0971-7FA0-4E93-9CBA-11387A338A07}"/>
              </a:ext>
            </a:extLst>
          </p:cNvPr>
          <p:cNvSpPr/>
          <p:nvPr/>
        </p:nvSpPr>
        <p:spPr>
          <a:xfrm>
            <a:off x="4374676" y="2271047"/>
            <a:ext cx="535094" cy="53509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926067-D39F-40C7-AFE2-20DCC91FFB83}"/>
              </a:ext>
            </a:extLst>
          </p:cNvPr>
          <p:cNvSpPr/>
          <p:nvPr/>
        </p:nvSpPr>
        <p:spPr>
          <a:xfrm>
            <a:off x="4374676" y="3089491"/>
            <a:ext cx="535094" cy="53509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6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2C51176-EA14-4F1C-9491-A547CA4856AF}"/>
              </a:ext>
            </a:extLst>
          </p:cNvPr>
          <p:cNvSpPr/>
          <p:nvPr/>
        </p:nvSpPr>
        <p:spPr>
          <a:xfrm>
            <a:off x="4374676" y="3907935"/>
            <a:ext cx="535094" cy="53509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8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2FE5BDF-667A-4681-8501-11F3854E8864}"/>
              </a:ext>
            </a:extLst>
          </p:cNvPr>
          <p:cNvSpPr/>
          <p:nvPr/>
        </p:nvSpPr>
        <p:spPr>
          <a:xfrm>
            <a:off x="2525556" y="2271047"/>
            <a:ext cx="535094" cy="53509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132316B-FE4E-4C81-8741-A06F145BEB8A}"/>
              </a:ext>
            </a:extLst>
          </p:cNvPr>
          <p:cNvSpPr/>
          <p:nvPr/>
        </p:nvSpPr>
        <p:spPr>
          <a:xfrm>
            <a:off x="2525556" y="3089491"/>
            <a:ext cx="535094" cy="53509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A2A46FB-6327-4F28-8760-448E25CD5DE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3060650" y="1720150"/>
            <a:ext cx="13140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1F0C68A-3A63-4DA8-8096-5188A2B5795E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3060650" y="1720150"/>
            <a:ext cx="1314026" cy="818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1C2EE98-D11C-40F3-9DC6-1612C3E004DC}"/>
              </a:ext>
            </a:extLst>
          </p:cNvPr>
          <p:cNvCxnSpPr>
            <a:cxnSpLocks/>
            <a:stCxn id="10" idx="6"/>
            <a:endCxn id="7" idx="2"/>
          </p:cNvCxnSpPr>
          <p:nvPr/>
        </p:nvCxnSpPr>
        <p:spPr>
          <a:xfrm>
            <a:off x="3060650" y="2538594"/>
            <a:ext cx="13140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1089381-BA5C-433C-88A6-92751C76B277}"/>
              </a:ext>
            </a:extLst>
          </p:cNvPr>
          <p:cNvCxnSpPr>
            <a:cxnSpLocks/>
            <a:stCxn id="11" idx="6"/>
            <a:endCxn id="6" idx="2"/>
          </p:cNvCxnSpPr>
          <p:nvPr/>
        </p:nvCxnSpPr>
        <p:spPr>
          <a:xfrm flipV="1">
            <a:off x="3060650" y="1720150"/>
            <a:ext cx="1314026" cy="16368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F23240B-FE43-4FB9-A10B-1AAF3EE8361B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060650" y="1720150"/>
            <a:ext cx="1314026" cy="24553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FFEDBFF-A5B3-4E44-81C6-5EBAA309D109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060650" y="1720150"/>
            <a:ext cx="1314026" cy="16368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1930D4A3-2703-4890-A7F4-5D98F13B6935}"/>
              </a:ext>
            </a:extLst>
          </p:cNvPr>
          <p:cNvSpPr/>
          <p:nvPr/>
        </p:nvSpPr>
        <p:spPr>
          <a:xfrm>
            <a:off x="2525556" y="3907935"/>
            <a:ext cx="535094" cy="53509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7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7992187-C2C0-4700-A48A-B1543449A2F1}"/>
              </a:ext>
            </a:extLst>
          </p:cNvPr>
          <p:cNvCxnSpPr>
            <a:cxnSpLocks/>
            <a:stCxn id="18" idx="6"/>
            <a:endCxn id="9" idx="2"/>
          </p:cNvCxnSpPr>
          <p:nvPr/>
        </p:nvCxnSpPr>
        <p:spPr>
          <a:xfrm>
            <a:off x="3060650" y="4175482"/>
            <a:ext cx="13140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E64F99B-0F48-445B-8290-38894DEF5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092713"/>
              </p:ext>
            </p:extLst>
          </p:nvPr>
        </p:nvGraphicFramePr>
        <p:xfrm>
          <a:off x="6661573" y="1452603"/>
          <a:ext cx="286512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148111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503705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119363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271140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5567546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649605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30934474"/>
                    </a:ext>
                  </a:extLst>
                </a:gridCol>
                <a:gridCol w="345120">
                  <a:extLst>
                    <a:ext uri="{9D8B030D-6E8A-4147-A177-3AD203B41FA5}">
                      <a16:colId xmlns:a16="http://schemas.microsoft.com/office/drawing/2014/main" val="223904241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981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5081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62593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5054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64393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369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60327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864859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E29B123-1BFF-4F23-B14C-47085420E6E4}"/>
              </a:ext>
            </a:extLst>
          </p:cNvPr>
          <p:cNvCxnSpPr>
            <a:cxnSpLocks/>
          </p:cNvCxnSpPr>
          <p:nvPr/>
        </p:nvCxnSpPr>
        <p:spPr>
          <a:xfrm>
            <a:off x="6661573" y="1452603"/>
            <a:ext cx="2865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5A8BB3-1DA3-452B-8FAF-0178AD63EF3E}"/>
              </a:ext>
            </a:extLst>
          </p:cNvPr>
          <p:cNvCxnSpPr>
            <a:cxnSpLocks/>
          </p:cNvCxnSpPr>
          <p:nvPr/>
        </p:nvCxnSpPr>
        <p:spPr>
          <a:xfrm>
            <a:off x="6661573" y="2197669"/>
            <a:ext cx="2865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E458CA-0FC4-40ED-9062-DC28A2557100}"/>
              </a:ext>
            </a:extLst>
          </p:cNvPr>
          <p:cNvCxnSpPr>
            <a:cxnSpLocks/>
          </p:cNvCxnSpPr>
          <p:nvPr/>
        </p:nvCxnSpPr>
        <p:spPr>
          <a:xfrm>
            <a:off x="6661573" y="2922417"/>
            <a:ext cx="2865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0B81F98-1D80-4BB1-BEFF-6CF9B709378F}"/>
              </a:ext>
            </a:extLst>
          </p:cNvPr>
          <p:cNvCxnSpPr>
            <a:cxnSpLocks/>
          </p:cNvCxnSpPr>
          <p:nvPr/>
        </p:nvCxnSpPr>
        <p:spPr>
          <a:xfrm>
            <a:off x="6661573" y="3653937"/>
            <a:ext cx="2865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34CA181-10DF-4521-8C61-852C42AB0493}"/>
              </a:ext>
            </a:extLst>
          </p:cNvPr>
          <p:cNvCxnSpPr>
            <a:cxnSpLocks/>
          </p:cNvCxnSpPr>
          <p:nvPr/>
        </p:nvCxnSpPr>
        <p:spPr>
          <a:xfrm>
            <a:off x="6661573" y="4378683"/>
            <a:ext cx="2865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DC5D211-3DF6-4707-88FA-D79404848547}"/>
              </a:ext>
            </a:extLst>
          </p:cNvPr>
          <p:cNvCxnSpPr>
            <a:cxnSpLocks/>
          </p:cNvCxnSpPr>
          <p:nvPr/>
        </p:nvCxnSpPr>
        <p:spPr>
          <a:xfrm>
            <a:off x="6661573" y="1452603"/>
            <a:ext cx="0" cy="29260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1C7F92F-A034-4909-97E2-DFDA33BE18EE}"/>
              </a:ext>
            </a:extLst>
          </p:cNvPr>
          <p:cNvCxnSpPr>
            <a:cxnSpLocks/>
          </p:cNvCxnSpPr>
          <p:nvPr/>
        </p:nvCxnSpPr>
        <p:spPr>
          <a:xfrm>
            <a:off x="7379546" y="1452603"/>
            <a:ext cx="0" cy="29260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12448F7-C0D3-4555-9744-946FA598526E}"/>
              </a:ext>
            </a:extLst>
          </p:cNvPr>
          <p:cNvCxnSpPr>
            <a:cxnSpLocks/>
          </p:cNvCxnSpPr>
          <p:nvPr/>
        </p:nvCxnSpPr>
        <p:spPr>
          <a:xfrm>
            <a:off x="8097519" y="1452603"/>
            <a:ext cx="0" cy="29260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CF7BEAB-0A07-45E4-A11C-500521CDF440}"/>
              </a:ext>
            </a:extLst>
          </p:cNvPr>
          <p:cNvCxnSpPr>
            <a:cxnSpLocks/>
          </p:cNvCxnSpPr>
          <p:nvPr/>
        </p:nvCxnSpPr>
        <p:spPr>
          <a:xfrm>
            <a:off x="8829039" y="1452603"/>
            <a:ext cx="0" cy="29260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3F16F6C-495A-485B-AA10-42624FC8DC0D}"/>
              </a:ext>
            </a:extLst>
          </p:cNvPr>
          <p:cNvCxnSpPr>
            <a:cxnSpLocks/>
          </p:cNvCxnSpPr>
          <p:nvPr/>
        </p:nvCxnSpPr>
        <p:spPr>
          <a:xfrm>
            <a:off x="9526693" y="1452603"/>
            <a:ext cx="0" cy="29260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42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A7A227-C2B5-C83E-25B9-7C61551E2DEA}"/>
              </a:ext>
            </a:extLst>
          </p:cNvPr>
          <p:cNvSpPr txBox="1"/>
          <p:nvPr/>
        </p:nvSpPr>
        <p:spPr>
          <a:xfrm>
            <a:off x="838200" y="2031997"/>
            <a:ext cx="1038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C1: How to remove the fundamental sparsity of the bipartite graph?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C2: How to get benefit from the property of bipartite graph?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C3: How to order vertices to form denser blocks in an adjacency matrix?</a:t>
            </a:r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Challenges and Main Ideas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A9EF3-56CF-6D4B-57D6-D40668D56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501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We tried to find a solution for the following three challenges: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D07E9B-F29C-35C9-C30A-78DB5C910367}"/>
              </a:ext>
            </a:extLst>
          </p:cNvPr>
          <p:cNvSpPr/>
          <p:nvPr/>
        </p:nvSpPr>
        <p:spPr>
          <a:xfrm>
            <a:off x="838200" y="2021840"/>
            <a:ext cx="10515600" cy="1025820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FE23625-C5CC-9A3F-AA7E-265CE25D9BD6}"/>
              </a:ext>
            </a:extLst>
          </p:cNvPr>
          <p:cNvSpPr txBox="1">
            <a:spLocks/>
          </p:cNvSpPr>
          <p:nvPr/>
        </p:nvSpPr>
        <p:spPr>
          <a:xfrm>
            <a:off x="838200" y="3428997"/>
            <a:ext cx="10515600" cy="501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The main ideas of our proposed IBSO are as follows:</a:t>
            </a:r>
            <a:endParaRPr lang="ko-KR" altLang="en-US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FF042A-515D-36B7-A58C-9072D3EA1CF1}"/>
              </a:ext>
            </a:extLst>
          </p:cNvPr>
          <p:cNvSpPr/>
          <p:nvPr/>
        </p:nvSpPr>
        <p:spPr>
          <a:xfrm>
            <a:off x="838200" y="3930014"/>
            <a:ext cx="10515600" cy="1938991"/>
          </a:xfrm>
          <a:prstGeom prst="rect">
            <a:avLst/>
          </a:prstGeom>
          <a:noFill/>
          <a:ln w="190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62647B-8160-EFE0-5DB3-ED2D04A2B07A}"/>
              </a:ext>
            </a:extLst>
          </p:cNvPr>
          <p:cNvSpPr txBox="1"/>
          <p:nvPr/>
        </p:nvSpPr>
        <p:spPr>
          <a:xfrm>
            <a:off x="838200" y="3930015"/>
            <a:ext cx="1038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2060"/>
                </a:solidFill>
              </a:rPr>
              <a:t>Separation:</a:t>
            </a:r>
            <a:r>
              <a:rPr lang="en-US" altLang="ko-KR" sz="2000" dirty="0"/>
              <a:t> IBSO separates indices of two partitions to gather fundamentally black elements into limited areas.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2060"/>
                </a:solidFill>
              </a:rPr>
              <a:t>Iterative Process: </a:t>
            </a:r>
            <a:r>
              <a:rPr lang="en-US" altLang="ko-KR" sz="2000" dirty="0"/>
              <a:t>IBSO iteratively sorts each partition to take advantage of independency between two partitions.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2060"/>
                </a:solidFill>
              </a:rPr>
              <a:t>Bucket Shingle Ordering: </a:t>
            </a:r>
            <a:r>
              <a:rPr lang="en-US" altLang="ko-KR" sz="2000" dirty="0"/>
              <a:t>IBSO sorts vertices based on the bucket min-hash function to group vertices in similar blocks</a:t>
            </a:r>
            <a:endParaRPr lang="ko-KR" altLang="en-US" sz="20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E1F0BC-1F63-4DB0-8BF2-0327B403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18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A7A227-C2B5-C83E-25B9-7C61551E2DEA}"/>
              </a:ext>
            </a:extLst>
          </p:cNvPr>
          <p:cNvSpPr txBox="1"/>
          <p:nvPr/>
        </p:nvSpPr>
        <p:spPr>
          <a:xfrm>
            <a:off x="839788" y="2031997"/>
            <a:ext cx="10388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IBSO groups the nodes of each partition and separates those in the permutation as shown below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As a result of the separation process, fundamentally blank entries and possible nonzero entries are isolation, which allows nonzero block to exclude vacant elements to achieve the highest density</a:t>
            </a:r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 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A9EF3-56CF-6D4B-57D6-D40668D56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982"/>
            <a:ext cx="10515600" cy="5010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200" b="1" dirty="0">
                <a:solidFill>
                  <a:srgbClr val="002060"/>
                </a:solidFill>
              </a:rPr>
              <a:t>Idea 1:</a:t>
            </a:r>
            <a:r>
              <a:rPr lang="en-US" altLang="ko-KR" sz="3200" dirty="0">
                <a:solidFill>
                  <a:srgbClr val="002060"/>
                </a:solidFill>
              </a:rPr>
              <a:t> </a:t>
            </a:r>
            <a:r>
              <a:rPr lang="en-US" altLang="ko-KR" sz="3200" b="1" dirty="0">
                <a:solidFill>
                  <a:srgbClr val="002060"/>
                </a:solidFill>
              </a:rPr>
              <a:t>Separation</a:t>
            </a:r>
            <a:endParaRPr lang="ko-KR" altLang="en-US" sz="3200" b="1" dirty="0">
              <a:solidFill>
                <a:srgbClr val="00206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3398A5-C325-4B85-8D34-0DC689F1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A76AD4-FB41-4342-8BDB-B6B9CE93B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44" y="3663213"/>
            <a:ext cx="6778087" cy="244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32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A7A227-C2B5-C83E-25B9-7C61551E2DEA}"/>
              </a:ext>
            </a:extLst>
          </p:cNvPr>
          <p:cNvSpPr txBox="1"/>
          <p:nvPr/>
        </p:nvSpPr>
        <p:spPr>
          <a:xfrm>
            <a:off x="839788" y="2031997"/>
            <a:ext cx="105140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Using the result from the separation process, the adjacency matrix is now composed to rows and columns that represent each one of the partitions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The bottom-left half of the adjacency matrix is addressed as a </a:t>
            </a:r>
            <a:r>
              <a:rPr lang="en-US" altLang="ko-KR" sz="2000" b="1" dirty="0"/>
              <a:t>Cross Partition Submatrix (CPS)</a:t>
            </a:r>
            <a:r>
              <a:rPr lang="en-US" altLang="ko-KR" sz="2000" dirty="0"/>
              <a:t>, and its rows and columns are independent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Thus, the order of rows in CPS may be exchanged without considering the columns</a:t>
            </a:r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 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A9EF3-56CF-6D4B-57D6-D40668D56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982"/>
            <a:ext cx="10515600" cy="5010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200" b="1" dirty="0">
                <a:solidFill>
                  <a:srgbClr val="002060"/>
                </a:solidFill>
              </a:rPr>
              <a:t>Idea 2:</a:t>
            </a:r>
            <a:r>
              <a:rPr lang="en-US" altLang="ko-KR" sz="3200" dirty="0">
                <a:solidFill>
                  <a:srgbClr val="002060"/>
                </a:solidFill>
              </a:rPr>
              <a:t> </a:t>
            </a:r>
            <a:r>
              <a:rPr lang="en-US" altLang="ko-KR" sz="3200" b="1" dirty="0">
                <a:solidFill>
                  <a:srgbClr val="002060"/>
                </a:solidFill>
              </a:rPr>
              <a:t>Iterative Process</a:t>
            </a:r>
            <a:endParaRPr lang="ko-KR" altLang="en-US" sz="3200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B0E57-8AB0-FF8D-16E4-CA700BFE77AA}"/>
              </a:ext>
            </a:extLst>
          </p:cNvPr>
          <p:cNvSpPr txBox="1"/>
          <p:nvPr/>
        </p:nvSpPr>
        <p:spPr>
          <a:xfrm>
            <a:off x="4133971" y="3717639"/>
            <a:ext cx="4281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</a:rPr>
              <a:t>① 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</a:rPr>
              <a:t>Freeze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 the permutation of one partition</a:t>
            </a:r>
            <a:endParaRPr lang="ko-KR" altLang="en-US" sz="1600" u="sng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E3F59E4-1637-9DB4-FD0F-064E9F27ABFC}"/>
              </a:ext>
            </a:extLst>
          </p:cNvPr>
          <p:cNvGrpSpPr/>
          <p:nvPr/>
        </p:nvGrpSpPr>
        <p:grpSpPr>
          <a:xfrm>
            <a:off x="1519698" y="4017618"/>
            <a:ext cx="2299855" cy="2027673"/>
            <a:chOff x="9004496" y="4051542"/>
            <a:chExt cx="2299855" cy="20276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2A5E678-9A8E-2899-1933-4B41734316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65226" t="3354" b="25490"/>
            <a:stretch/>
          </p:blipFill>
          <p:spPr>
            <a:xfrm>
              <a:off x="9004496" y="4051542"/>
              <a:ext cx="2299855" cy="202767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55FABFB-15EA-FE2C-CA7F-027074DB01CA}"/>
                </a:ext>
              </a:extLst>
            </p:cNvPr>
            <p:cNvSpPr/>
            <p:nvPr/>
          </p:nvSpPr>
          <p:spPr>
            <a:xfrm>
              <a:off x="9004496" y="4930910"/>
              <a:ext cx="200464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34C85B-6210-1F7A-A5C3-09C8A841CD43}"/>
              </a:ext>
            </a:extLst>
          </p:cNvPr>
          <p:cNvSpPr/>
          <p:nvPr/>
        </p:nvSpPr>
        <p:spPr>
          <a:xfrm>
            <a:off x="1842892" y="5160071"/>
            <a:ext cx="828581" cy="83788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7C38897-8021-06E4-2750-303B1FC5944F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1127153" y="5160071"/>
            <a:ext cx="715739" cy="41894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4B5F5B-EAE2-3CDF-FD17-A0EEB8039B47}"/>
              </a:ext>
            </a:extLst>
          </p:cNvPr>
          <p:cNvSpPr txBox="1"/>
          <p:nvPr/>
        </p:nvSpPr>
        <p:spPr>
          <a:xfrm>
            <a:off x="123971" y="4594681"/>
            <a:ext cx="169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AB200"/>
                </a:solidFill>
              </a:rPr>
              <a:t>Cross Partition Submatrix</a:t>
            </a:r>
            <a:endParaRPr lang="ko-KR" altLang="en-US" sz="1400" b="1" dirty="0">
              <a:solidFill>
                <a:srgbClr val="EAB20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E090CF0-FCDB-4876-A0F9-80C6DBCA2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725794"/>
              </p:ext>
            </p:extLst>
          </p:nvPr>
        </p:nvGraphicFramePr>
        <p:xfrm>
          <a:off x="4161229" y="4443021"/>
          <a:ext cx="1620000" cy="16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310423404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39324451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5443977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11696564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6367690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6330330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94698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17524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C528D8-5A63-4B74-A6E2-9FF7DD5DCBAF}"/>
              </a:ext>
            </a:extLst>
          </p:cNvPr>
          <p:cNvSpPr/>
          <p:nvPr/>
        </p:nvSpPr>
        <p:spPr>
          <a:xfrm>
            <a:off x="4161225" y="4426011"/>
            <a:ext cx="1620000" cy="163818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4802F5-4B3C-416A-B290-4A47DF39A3E0}"/>
              </a:ext>
            </a:extLst>
          </p:cNvPr>
          <p:cNvCxnSpPr>
            <a:cxnSpLocks/>
          </p:cNvCxnSpPr>
          <p:nvPr/>
        </p:nvCxnSpPr>
        <p:spPr>
          <a:xfrm>
            <a:off x="4133971" y="4335883"/>
            <a:ext cx="171087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8496D2-818D-4E40-93E2-442405148BC9}"/>
              </a:ext>
            </a:extLst>
          </p:cNvPr>
          <p:cNvSpPr txBox="1"/>
          <p:nvPr/>
        </p:nvSpPr>
        <p:spPr>
          <a:xfrm>
            <a:off x="6031395" y="5014124"/>
            <a:ext cx="4509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</a:rPr>
              <a:t>② 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</a:rPr>
              <a:t>Solve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 the problem on the other partition</a:t>
            </a:r>
            <a:endParaRPr lang="ko-KR" altLang="en-US" sz="1600" u="sng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F5435B6-CB27-4AFE-A65A-BB96781C036A}"/>
              </a:ext>
            </a:extLst>
          </p:cNvPr>
          <p:cNvCxnSpPr>
            <a:cxnSpLocks/>
          </p:cNvCxnSpPr>
          <p:nvPr/>
        </p:nvCxnSpPr>
        <p:spPr>
          <a:xfrm>
            <a:off x="5881437" y="4426011"/>
            <a:ext cx="0" cy="163701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292EEB3-94E6-4C2E-BE1A-A208F98494EA}"/>
              </a:ext>
            </a:extLst>
          </p:cNvPr>
          <p:cNvGrpSpPr/>
          <p:nvPr/>
        </p:nvGrpSpPr>
        <p:grpSpPr>
          <a:xfrm>
            <a:off x="6522850" y="5352678"/>
            <a:ext cx="3784600" cy="381278"/>
            <a:chOff x="6372892" y="4733301"/>
            <a:chExt cx="3784600" cy="3812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6FC149-6D17-08E4-0709-BD23A7F58028}"/>
                </a:ext>
              </a:extLst>
            </p:cNvPr>
            <p:cNvSpPr txBox="1"/>
            <p:nvPr/>
          </p:nvSpPr>
          <p:spPr>
            <a:xfrm>
              <a:off x="7209566" y="4776025"/>
              <a:ext cx="21112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2060"/>
                  </a:solidFill>
                </a:rPr>
                <a:t>“Easier” Problem</a:t>
              </a:r>
              <a:endParaRPr lang="ko-KR" altLang="en-US" sz="1600" b="1" dirty="0">
                <a:solidFill>
                  <a:srgbClr val="002060"/>
                </a:solidFill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6357C7C-58E4-4F54-B6D3-EA953E6CB5A5}"/>
                </a:ext>
              </a:extLst>
            </p:cNvPr>
            <p:cNvCxnSpPr/>
            <p:nvPr/>
          </p:nvCxnSpPr>
          <p:spPr>
            <a:xfrm>
              <a:off x="6372892" y="4733301"/>
              <a:ext cx="3784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3F7AC0A-B039-4901-9466-2DDC7D52164C}"/>
              </a:ext>
            </a:extLst>
          </p:cNvPr>
          <p:cNvSpPr txBox="1"/>
          <p:nvPr/>
        </p:nvSpPr>
        <p:spPr>
          <a:xfrm>
            <a:off x="6121401" y="5776679"/>
            <a:ext cx="5232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</a:rPr>
              <a:t>③ 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Freeze the solved partition and</a:t>
            </a: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</a:rPr>
              <a:t>iterate 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the process</a:t>
            </a:r>
            <a:endParaRPr lang="ko-KR" altLang="en-US" sz="1600" u="sng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9FEE5C3-8577-4B6B-975E-3DA7B8E5B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765" y="4057470"/>
            <a:ext cx="186920" cy="18692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90F24B7-B7BA-45AF-A145-D435CFF75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838" y="5114579"/>
            <a:ext cx="184153" cy="184153"/>
          </a:xfrm>
          <a:prstGeom prst="rect">
            <a:avLst/>
          </a:prstGeom>
        </p:spPr>
      </p:pic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958CD7A3-A72D-4C99-BEB2-2B76FF77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4687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A7A227-C2B5-C83E-25B9-7C61551E2DEA}"/>
                  </a:ext>
                </a:extLst>
              </p:cNvPr>
              <p:cNvSpPr txBox="1"/>
              <p:nvPr/>
            </p:nvSpPr>
            <p:spPr>
              <a:xfrm>
                <a:off x="839788" y="2031997"/>
                <a:ext cx="10514012" cy="4861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Assuming that the order of columns in CPS is given, </a:t>
                </a:r>
                <a:r>
                  <a:rPr lang="en-US" altLang="ko-KR" sz="2000" b="1" dirty="0"/>
                  <a:t>BSO aims to find the order of rows</a:t>
                </a:r>
                <a:r>
                  <a:rPr lang="en-US" altLang="ko-KR" sz="2000" dirty="0"/>
                  <a:t> which makes the fewest nonzero blocks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BSO performs bucket min-hash function on each row several times with different random permutation to obtain fingerprint of each row as a tuple of hash values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The bucket min-hash function used is as follows: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𝑟𝑜𝑤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ko-KR" alt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𝑟𝑎𝑛𝑑𝑜𝑚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𝑝𝑒𝑟𝑚𝑢𝑡𝑎𝑡𝑖𝑜𝑛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𝑏𝑙𝑜𝑐𝑘𝑠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𝑏𝑙𝑜𝑐𝑘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Based on the fingerprints, </a:t>
                </a:r>
                <a:r>
                  <a:rPr lang="en-US" altLang="ko-KR" sz="2000" b="1" dirty="0"/>
                  <a:t>BSO</a:t>
                </a:r>
                <a:r>
                  <a:rPr lang="en-US" altLang="ko-KR" sz="2000" dirty="0"/>
                  <a:t> </a:t>
                </a:r>
                <a:r>
                  <a:rPr lang="en-US" altLang="ko-KR" sz="2000" b="1" dirty="0"/>
                  <a:t>sorts the rows so that rows that have nonzero entries are located closer</a:t>
                </a:r>
                <a:r>
                  <a:rPr lang="en-US" altLang="ko-KR" sz="2000" dirty="0"/>
                  <a:t>, which in turn leads to denser and fewer nonzero blocks in the adjacency matrix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This is possible because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for the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/>
                  <a:t> is a block-wise similarity between the two rows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A7A227-C2B5-C83E-25B9-7C61551E2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2031997"/>
                <a:ext cx="10514012" cy="4861844"/>
              </a:xfrm>
              <a:prstGeom prst="rect">
                <a:avLst/>
              </a:prstGeom>
              <a:blipFill>
                <a:blip r:embed="rId3"/>
                <a:stretch>
                  <a:fillRect l="-522" t="-627" r="-12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5830789D-8E3E-71FD-EE6C-755F9ABD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 (3)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A9EF3-56CF-6D4B-57D6-D40668D56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982"/>
            <a:ext cx="10515600" cy="5010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200" b="1" dirty="0">
                <a:solidFill>
                  <a:srgbClr val="002060"/>
                </a:solidFill>
              </a:rPr>
              <a:t>Idea 3: Bucket Shingle Ordering (BSO)</a:t>
            </a:r>
            <a:endParaRPr lang="ko-KR" altLang="en-US" sz="3200" b="1" dirty="0">
              <a:solidFill>
                <a:srgbClr val="00206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37EAAC-2267-4A0F-86CD-5F0DA159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E52FE-3258-4B56-976C-0132B6B2617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11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</TotalTime>
  <Words>1087</Words>
  <Application>Microsoft Office PowerPoint</Application>
  <PresentationFormat>와이드스크린</PresentationFormat>
  <Paragraphs>215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Cambria Math</vt:lpstr>
      <vt:lpstr>Wingdings</vt:lpstr>
      <vt:lpstr>Office 테마</vt:lpstr>
      <vt:lpstr>Fast and Efficient Bipartite Graph Compression</vt:lpstr>
      <vt:lpstr>Overview</vt:lpstr>
      <vt:lpstr>Vertices Reordering</vt:lpstr>
      <vt:lpstr>Problem Definition</vt:lpstr>
      <vt:lpstr>Fundamental Sparsity in Bipartite Graph</vt:lpstr>
      <vt:lpstr>Challenges and Main Ideas</vt:lpstr>
      <vt:lpstr>Proposed Method (1)</vt:lpstr>
      <vt:lpstr>Proposed Method (2)</vt:lpstr>
      <vt:lpstr>Proposed Method (3)</vt:lpstr>
      <vt:lpstr>Proposed Method (4)</vt:lpstr>
      <vt:lpstr>Proposed Method (5)</vt:lpstr>
      <vt:lpstr>Research Questions</vt:lpstr>
      <vt:lpstr>Experimental Setup</vt:lpstr>
      <vt:lpstr>Experiments (1)</vt:lpstr>
      <vt:lpstr>Experiments (2)</vt:lpstr>
      <vt:lpstr>Experiments (3)</vt:lpstr>
      <vt:lpstr>Experiments (4)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ADM Final Project</dc:title>
  <dc:creator>박 재민</dc:creator>
  <cp:lastModifiedBy>김종진</cp:lastModifiedBy>
  <cp:revision>42</cp:revision>
  <dcterms:created xsi:type="dcterms:W3CDTF">2022-11-06T15:38:23Z</dcterms:created>
  <dcterms:modified xsi:type="dcterms:W3CDTF">2022-12-06T13:58:53Z</dcterms:modified>
</cp:coreProperties>
</file>